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65" r:id="rId2"/>
    <p:sldId id="274" r:id="rId3"/>
    <p:sldId id="289" r:id="rId4"/>
    <p:sldId id="290" r:id="rId5"/>
    <p:sldId id="291" r:id="rId6"/>
    <p:sldId id="292" r:id="rId7"/>
    <p:sldId id="299" r:id="rId8"/>
    <p:sldId id="308" r:id="rId9"/>
    <p:sldId id="312" r:id="rId10"/>
    <p:sldId id="300" r:id="rId11"/>
    <p:sldId id="301" r:id="rId12"/>
    <p:sldId id="315" r:id="rId13"/>
    <p:sldId id="314" r:id="rId14"/>
    <p:sldId id="316" r:id="rId15"/>
    <p:sldId id="303" r:id="rId16"/>
    <p:sldId id="317" r:id="rId17"/>
    <p:sldId id="318" r:id="rId18"/>
    <p:sldId id="319" r:id="rId19"/>
    <p:sldId id="320" r:id="rId20"/>
    <p:sldId id="321" r:id="rId21"/>
    <p:sldId id="322" r:id="rId22"/>
    <p:sldId id="323" r:id="rId23"/>
    <p:sldId id="305" r:id="rId24"/>
    <p:sldId id="313" r:id="rId25"/>
    <p:sldId id="306" r:id="rId26"/>
    <p:sldId id="324" r:id="rId27"/>
    <p:sldId id="325" r:id="rId28"/>
    <p:sldId id="326" r:id="rId29"/>
    <p:sldId id="307" r:id="rId30"/>
    <p:sldId id="327" r:id="rId31"/>
    <p:sldId id="328" r:id="rId32"/>
    <p:sldId id="329" r:id="rId33"/>
    <p:sldId id="330" r:id="rId34"/>
    <p:sldId id="331" r:id="rId35"/>
    <p:sldId id="332" r:id="rId36"/>
    <p:sldId id="276" r:id="rId37"/>
    <p:sldId id="294" r:id="rId38"/>
    <p:sldId id="309" r:id="rId39"/>
    <p:sldId id="310" r:id="rId40"/>
    <p:sldId id="311" r:id="rId41"/>
    <p:sldId id="284"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pos="6816" userDrawn="1">
          <p15:clr>
            <a:srgbClr val="A4A3A4"/>
          </p15:clr>
        </p15:guide>
        <p15:guide id="3" pos="816" userDrawn="1">
          <p15:clr>
            <a:srgbClr val="A4A3A4"/>
          </p15:clr>
        </p15:guide>
        <p15:guide id="4"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79559" autoAdjust="0"/>
  </p:normalViewPr>
  <p:slideViewPr>
    <p:cSldViewPr>
      <p:cViewPr>
        <p:scale>
          <a:sx n="78" d="100"/>
          <a:sy n="78" d="100"/>
        </p:scale>
        <p:origin x="54" y="66"/>
      </p:cViewPr>
      <p:guideLst>
        <p:guide pos="3840"/>
        <p:guide pos="6816"/>
        <p:guide pos="816"/>
        <p:guide orient="horz" pos="2160"/>
      </p:guideLst>
    </p:cSldViewPr>
  </p:slideViewPr>
  <p:notesTextViewPr>
    <p:cViewPr>
      <p:scale>
        <a:sx n="1" d="1"/>
        <a:sy n="1" d="1"/>
      </p:scale>
      <p:origin x="0" y="0"/>
    </p:cViewPr>
  </p:notesTextViewPr>
  <p:notesViewPr>
    <p:cSldViewPr>
      <p:cViewPr varScale="1">
        <p:scale>
          <a:sx n="95" d="100"/>
          <a:sy n="95" d="100"/>
        </p:scale>
        <p:origin x="3576"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6/13/2017</a:t>
            </a:fld>
            <a:endParaRPr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dirty="0"/>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6/13/2017</a:t>
            </a:fld>
            <a:endParaRPr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dirty="0"/>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sz="1200" b="0" i="1"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7FB667E1-E601-4AAF-B95C-B25720D70A60}" type="slidenum">
              <a:rPr lang="en-US" smtClean="0"/>
              <a:t>2</a:t>
            </a:fld>
            <a:endParaRPr lang="en-US" dirty="0"/>
          </a:p>
        </p:txBody>
      </p:sp>
    </p:spTree>
    <p:extLst>
      <p:ext uri="{BB962C8B-B14F-4D97-AF65-F5344CB8AC3E}">
        <p14:creationId xmlns:p14="http://schemas.microsoft.com/office/powerpoint/2010/main" val="29093101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require more than one slide</a:t>
            </a:r>
          </a:p>
        </p:txBody>
      </p:sp>
      <p:sp>
        <p:nvSpPr>
          <p:cNvPr id="4" name="Slide Number Placeholder 3"/>
          <p:cNvSpPr>
            <a:spLocks noGrp="1"/>
          </p:cNvSpPr>
          <p:nvPr>
            <p:ph type="sldNum" sz="quarter" idx="10"/>
          </p:nvPr>
        </p:nvSpPr>
        <p:spPr/>
        <p:txBody>
          <a:bodyPr/>
          <a:lstStyle/>
          <a:p>
            <a:fld id="{7FB667E1-E601-4AAF-B95C-B25720D70A60}" type="slidenum">
              <a:rPr lang="en-US" smtClean="0"/>
              <a:t>41</a:t>
            </a:fld>
            <a:endParaRPr lang="en-US" dirty="0"/>
          </a:p>
        </p:txBody>
      </p:sp>
    </p:spTree>
    <p:extLst>
      <p:ext uri="{BB962C8B-B14F-4D97-AF65-F5344CB8AC3E}">
        <p14:creationId xmlns:p14="http://schemas.microsoft.com/office/powerpoint/2010/main" val="1214956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require more than one slide</a:t>
            </a:r>
          </a:p>
        </p:txBody>
      </p:sp>
      <p:sp>
        <p:nvSpPr>
          <p:cNvPr id="4" name="Slide Number Placeholder 3"/>
          <p:cNvSpPr>
            <a:spLocks noGrp="1"/>
          </p:cNvSpPr>
          <p:nvPr>
            <p:ph type="sldNum" sz="quarter" idx="10"/>
          </p:nvPr>
        </p:nvSpPr>
        <p:spPr/>
        <p:txBody>
          <a:bodyPr/>
          <a:lstStyle/>
          <a:p>
            <a:fld id="{7FB667E1-E601-4AAF-B95C-B25720D70A60}" type="slidenum">
              <a:rPr lang="en-US" smtClean="0"/>
              <a:t>3</a:t>
            </a:fld>
            <a:endParaRPr lang="en-US" dirty="0"/>
          </a:p>
        </p:txBody>
      </p:sp>
    </p:spTree>
    <p:extLst>
      <p:ext uri="{BB962C8B-B14F-4D97-AF65-F5344CB8AC3E}">
        <p14:creationId xmlns:p14="http://schemas.microsoft.com/office/powerpoint/2010/main" val="4265826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31</a:t>
            </a:fld>
            <a:endParaRPr lang="en-US" dirty="0"/>
          </a:p>
        </p:txBody>
      </p:sp>
    </p:spTree>
    <p:extLst>
      <p:ext uri="{BB962C8B-B14F-4D97-AF65-F5344CB8AC3E}">
        <p14:creationId xmlns:p14="http://schemas.microsoft.com/office/powerpoint/2010/main" val="1178576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32</a:t>
            </a:fld>
            <a:endParaRPr lang="en-US" dirty="0"/>
          </a:p>
        </p:txBody>
      </p:sp>
    </p:spTree>
    <p:extLst>
      <p:ext uri="{BB962C8B-B14F-4D97-AF65-F5344CB8AC3E}">
        <p14:creationId xmlns:p14="http://schemas.microsoft.com/office/powerpoint/2010/main" val="12617471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33</a:t>
            </a:fld>
            <a:endParaRPr lang="en-US" dirty="0"/>
          </a:p>
        </p:txBody>
      </p:sp>
    </p:spTree>
    <p:extLst>
      <p:ext uri="{BB962C8B-B14F-4D97-AF65-F5344CB8AC3E}">
        <p14:creationId xmlns:p14="http://schemas.microsoft.com/office/powerpoint/2010/main" val="3397739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34</a:t>
            </a:fld>
            <a:endParaRPr lang="en-US" dirty="0"/>
          </a:p>
        </p:txBody>
      </p:sp>
    </p:spTree>
    <p:extLst>
      <p:ext uri="{BB962C8B-B14F-4D97-AF65-F5344CB8AC3E}">
        <p14:creationId xmlns:p14="http://schemas.microsoft.com/office/powerpoint/2010/main" val="38280003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35</a:t>
            </a:fld>
            <a:endParaRPr lang="en-US" dirty="0"/>
          </a:p>
        </p:txBody>
      </p:sp>
    </p:spTree>
    <p:extLst>
      <p:ext uri="{BB962C8B-B14F-4D97-AF65-F5344CB8AC3E}">
        <p14:creationId xmlns:p14="http://schemas.microsoft.com/office/powerpoint/2010/main" val="427257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36</a:t>
            </a:fld>
            <a:endParaRPr lang="en-US" dirty="0"/>
          </a:p>
        </p:txBody>
      </p:sp>
    </p:spTree>
    <p:extLst>
      <p:ext uri="{BB962C8B-B14F-4D97-AF65-F5344CB8AC3E}">
        <p14:creationId xmlns:p14="http://schemas.microsoft.com/office/powerpoint/2010/main" val="5784147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require more than one slide</a:t>
            </a:r>
          </a:p>
        </p:txBody>
      </p:sp>
      <p:sp>
        <p:nvSpPr>
          <p:cNvPr id="4" name="Slide Number Placeholder 3"/>
          <p:cNvSpPr>
            <a:spLocks noGrp="1"/>
          </p:cNvSpPr>
          <p:nvPr>
            <p:ph type="sldNum" sz="quarter" idx="10"/>
          </p:nvPr>
        </p:nvSpPr>
        <p:spPr/>
        <p:txBody>
          <a:bodyPr/>
          <a:lstStyle/>
          <a:p>
            <a:fld id="{7FB667E1-E601-4AAF-B95C-B25720D70A60}" type="slidenum">
              <a:rPr lang="en-US" smtClean="0"/>
              <a:t>37</a:t>
            </a:fld>
            <a:endParaRPr lang="en-US" dirty="0"/>
          </a:p>
        </p:txBody>
      </p:sp>
    </p:spTree>
    <p:extLst>
      <p:ext uri="{BB962C8B-B14F-4D97-AF65-F5344CB8AC3E}">
        <p14:creationId xmlns:p14="http://schemas.microsoft.com/office/powerpoint/2010/main" val="201511579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descr="Sun rising over grassy hil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 y="0"/>
            <a:ext cx="12188699" cy="4799300"/>
          </a:xfrm>
          <a:prstGeom prst="rect">
            <a:avLst/>
          </a:prstGeom>
        </p:spPr>
      </p:pic>
      <p:sp>
        <p:nvSpPr>
          <p:cNvPr id="4" name="Rectangle 3"/>
          <p:cNvSpPr/>
          <p:nvPr/>
        </p:nvSpPr>
        <p:spPr bwMode="ltGray">
          <a:xfrm>
            <a:off x="-2" y="4754880"/>
            <a:ext cx="12192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dirty="0">
              <a:ln>
                <a:noFill/>
              </a:ln>
              <a:solidFill>
                <a:prstClr val="white"/>
              </a:solidFill>
              <a:effectLst/>
              <a:uLnTx/>
              <a:uFillTx/>
              <a:latin typeface="Euphemia"/>
              <a:ea typeface="+mn-ea"/>
              <a:cs typeface="+mn-cs"/>
            </a:endParaRPr>
          </a:p>
        </p:txBody>
      </p:sp>
      <p:sp>
        <p:nvSpPr>
          <p:cNvPr id="6" name="Rectangle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2" name="Title 1"/>
          <p:cNvSpPr>
            <a:spLocks noGrp="1"/>
          </p:cNvSpPr>
          <p:nvPr>
            <p:ph type="ctrTitle"/>
          </p:nvPr>
        </p:nvSpPr>
        <p:spPr>
          <a:xfrm>
            <a:off x="1523999" y="4800600"/>
            <a:ext cx="9144002" cy="1143000"/>
          </a:xfrm>
        </p:spPr>
        <p:txBody>
          <a:bodyPr anchor="b">
            <a:normAutofit/>
          </a:bodyPr>
          <a:lstStyle>
            <a:lvl1pPr algn="ctr">
              <a:defRPr sz="4800">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522413" y="5943600"/>
            <a:ext cx="9144002" cy="762000"/>
          </a:xfrm>
        </p:spPr>
        <p:txBody>
          <a:bodyPr>
            <a:normAutofit/>
          </a:bodyPr>
          <a:lstStyle>
            <a:lvl1pPr marL="0" indent="0" algn="ctr">
              <a:spcBef>
                <a:spcPts val="0"/>
              </a:spcBef>
              <a:buNone/>
              <a:defRPr sz="2000" cap="none" baseline="0">
                <a:solidFill>
                  <a:schemeClr val="bg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Alternate Content with Caption">
    <p:spTree>
      <p:nvGrpSpPr>
        <p:cNvPr id="1" name=""/>
        <p:cNvGrpSpPr/>
        <p:nvPr/>
      </p:nvGrpSpPr>
      <p:grpSpPr>
        <a:xfrm>
          <a:off x="0" y="0"/>
          <a:ext cx="0" cy="0"/>
          <a:chOff x="0" y="0"/>
          <a:chExt cx="0" cy="0"/>
        </a:xfrm>
      </p:grpSpPr>
      <p:sp>
        <p:nvSpPr>
          <p:cNvPr id="8" name="Rectangle 7"/>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dirty="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60412" y="2362200"/>
            <a:ext cx="3200400" cy="1990725"/>
          </a:xfrm>
        </p:spPr>
        <p:txBody>
          <a:bodyPr anchor="b">
            <a:normAutofit/>
          </a:bodyPr>
          <a:lstStyle>
            <a:lvl1pPr>
              <a:defRPr sz="34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5362892" y="685800"/>
            <a:ext cx="6370320"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6/13/2017</a:t>
            </a:fld>
            <a:endParaRPr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dirty="0"/>
          </a:p>
        </p:txBody>
      </p:sp>
    </p:spTree>
    <p:extLst>
      <p:ext uri="{BB962C8B-B14F-4D97-AF65-F5344CB8AC3E}">
        <p14:creationId xmlns:p14="http://schemas.microsoft.com/office/powerpoint/2010/main" val="37693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bwMode="ltGray">
          <a:xfrm>
            <a:off x="731520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dirty="0">
              <a:ln>
                <a:noFill/>
              </a:ln>
              <a:solidFill>
                <a:prstClr val="white"/>
              </a:solidFill>
              <a:effectLst/>
              <a:uLnTx/>
              <a:uFillTx/>
              <a:latin typeface="Euphemia"/>
              <a:ea typeface="+mn-ea"/>
              <a:cs typeface="+mn-cs"/>
            </a:endParaRPr>
          </a:p>
        </p:txBody>
      </p:sp>
      <p:sp>
        <p:nvSpPr>
          <p:cNvPr id="2" name="Title 1"/>
          <p:cNvSpPr>
            <a:spLocks noGrp="1"/>
          </p:cNvSpPr>
          <p:nvPr>
            <p:ph type="title"/>
          </p:nvPr>
        </p:nvSpPr>
        <p:spPr>
          <a:xfrm>
            <a:off x="7923214" y="2362200"/>
            <a:ext cx="3200400" cy="1993392"/>
          </a:xfrm>
        </p:spPr>
        <p:txBody>
          <a:bodyPr anchor="b">
            <a:normAutofit/>
          </a:bodyPr>
          <a:lstStyle>
            <a:lvl1pPr>
              <a:defRPr sz="3400" b="0">
                <a:solidFill>
                  <a:schemeClr val="bg1"/>
                </a:solidFill>
              </a:defRPr>
            </a:lvl1pPr>
          </a:lstStyle>
          <a:p>
            <a:r>
              <a:rPr lang="en-US"/>
              <a:t>Click to edit Master title style</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0" y="0"/>
            <a:ext cx="7315200" cy="6858000"/>
          </a:xfrm>
          <a:solidFill>
            <a:schemeClr val="bg2">
              <a:lumMod val="90000"/>
            </a:schemeClr>
          </a:solidFill>
        </p:spPr>
        <p:txBody>
          <a:bodyPr/>
          <a:lstStyle>
            <a:lvl1pPr marL="0" indent="0" algn="ctr">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endParaRPr dirty="0"/>
          </a:p>
        </p:txBody>
      </p:sp>
      <p:sp>
        <p:nvSpPr>
          <p:cNvPr id="4" name="Text Placeholder 3"/>
          <p:cNvSpPr>
            <a:spLocks noGrp="1"/>
          </p:cNvSpPr>
          <p:nvPr>
            <p:ph type="body" sz="half" idx="2"/>
          </p:nvPr>
        </p:nvSpPr>
        <p:spPr>
          <a:xfrm>
            <a:off x="7923214" y="4355592"/>
            <a:ext cx="3200400" cy="1644614"/>
          </a:xfrm>
        </p:spPr>
        <p:txBody>
          <a:bodyPr>
            <a:normAutofit/>
          </a:bodyPr>
          <a:lstStyle>
            <a:lvl1pPr marL="0" indent="0">
              <a:spcBef>
                <a:spcPts val="1200"/>
              </a:spcBef>
              <a:buNone/>
              <a:defRPr sz="16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9E583DDF-CA54-461A-A486-592D2374C532}" type="datetimeFigureOut">
              <a:rPr lang="en-US"/>
              <a:t>6/13/2017</a:t>
            </a:fld>
            <a:endParaRPr dirty="0"/>
          </a:p>
        </p:txBody>
      </p:sp>
      <p:sp>
        <p:nvSpPr>
          <p:cNvPr id="7" name="Slide Number Placeholder 6"/>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E583DDF-CA54-461A-A486-592D2374C532}" type="datetimeFigureOut">
              <a:rPr lang="en-US"/>
              <a:t>6/13/2017</a:t>
            </a:fld>
            <a:endParaRPr dirty="0"/>
          </a:p>
        </p:txBody>
      </p:sp>
      <p:sp>
        <p:nvSpPr>
          <p:cNvPr id="6" name="Slide Number Placeholder 5"/>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E583DDF-CA54-461A-A486-592D2374C532}" type="datetimeFigureOut">
              <a:rPr lang="en-US"/>
              <a:t>6/13/2017</a:t>
            </a:fld>
            <a:endParaRPr dirty="0"/>
          </a:p>
        </p:txBody>
      </p:sp>
      <p:sp>
        <p:nvSpPr>
          <p:cNvPr id="6" name="Slide Number Placeholder 5"/>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6pPr>
              <a:defRPr/>
            </a:lvl6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E583DDF-CA54-461A-A486-592D2374C532}" type="datetimeFigureOut">
              <a:rPr lang="en-US"/>
              <a:t>6/13/2017</a:t>
            </a:fld>
            <a:endParaRPr dirty="0"/>
          </a:p>
        </p:txBody>
      </p:sp>
      <p:sp>
        <p:nvSpPr>
          <p:cNvPr id="6" name="Slide Number Placeholder 5"/>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dirty="0">
              <a:ln>
                <a:noFill/>
              </a:ln>
              <a:solidFill>
                <a:prstClr val="white"/>
              </a:solidFill>
              <a:effectLst/>
              <a:uLnTx/>
              <a:uFillTx/>
              <a:latin typeface="Euphemia"/>
            </a:endParaRPr>
          </a:p>
        </p:txBody>
      </p:sp>
      <p:sp>
        <p:nvSpPr>
          <p:cNvPr id="8" name="Rectangle 7"/>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2" name="Title 1"/>
          <p:cNvSpPr>
            <a:spLocks noGrp="1"/>
          </p:cNvSpPr>
          <p:nvPr>
            <p:ph type="title"/>
          </p:nvPr>
        </p:nvSpPr>
        <p:spPr>
          <a:xfrm>
            <a:off x="1524000" y="1143000"/>
            <a:ext cx="9144000" cy="2667000"/>
          </a:xfrm>
        </p:spPr>
        <p:txBody>
          <a:bodyPr anchor="b">
            <a:normAutofit/>
          </a:bodyPr>
          <a:lstStyle>
            <a:lvl1pPr algn="ctr">
              <a:defRPr sz="5200" b="0"/>
            </a:lvl1pPr>
          </a:lstStyle>
          <a:p>
            <a:r>
              <a:rPr lang="en-US"/>
              <a:t>Click to edit Master title style</a:t>
            </a:r>
            <a:endParaRPr/>
          </a:p>
        </p:txBody>
      </p:sp>
      <p:sp>
        <p:nvSpPr>
          <p:cNvPr id="3" name="Text Placeholder 2"/>
          <p:cNvSpPr>
            <a:spLocks noGrp="1"/>
          </p:cNvSpPr>
          <p:nvPr>
            <p:ph type="body" idx="1"/>
          </p:nvPr>
        </p:nvSpPr>
        <p:spPr>
          <a:xfrm>
            <a:off x="1524000" y="3810000"/>
            <a:ext cx="9144000" cy="1143000"/>
          </a:xfrm>
        </p:spPr>
        <p:txBody>
          <a:bodyPr anchor="t">
            <a:normAutofit/>
          </a:bodyPr>
          <a:lstStyle>
            <a:lvl1pPr marL="0" indent="0" algn="ctr">
              <a:spcBef>
                <a:spcPts val="0"/>
              </a:spcBef>
              <a:buNone/>
              <a:defRPr sz="2400" cap="none"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9E583DDF-CA54-461A-A486-592D2374C532}" type="datetimeFigureOut">
              <a:rPr lang="en-US"/>
              <a:t>6/13/2017</a:t>
            </a:fld>
            <a:endParaRPr dirty="0"/>
          </a:p>
        </p:txBody>
      </p:sp>
      <p:sp>
        <p:nvSpPr>
          <p:cNvPr id="6" name="Slide Number Placeholder 5"/>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2715843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Alternate 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524000" y="1143000"/>
            <a:ext cx="9144000" cy="2667000"/>
          </a:xfrm>
        </p:spPr>
        <p:txBody>
          <a:bodyPr anchor="b">
            <a:normAutofit/>
          </a:bodyPr>
          <a:lstStyle>
            <a:lvl1pPr algn="ctr">
              <a:defRPr sz="5200" b="0">
                <a:solidFill>
                  <a:schemeClr val="tx1"/>
                </a:solidFill>
              </a:defRPr>
            </a:lvl1pPr>
          </a:lstStyle>
          <a:p>
            <a:r>
              <a:rPr lang="en-US"/>
              <a:t>Click to edit Master title style</a:t>
            </a:r>
            <a:endParaRPr/>
          </a:p>
        </p:txBody>
      </p:sp>
      <p:sp>
        <p:nvSpPr>
          <p:cNvPr id="3" name="Text Placeholder 2"/>
          <p:cNvSpPr>
            <a:spLocks noGrp="1"/>
          </p:cNvSpPr>
          <p:nvPr>
            <p:ph type="body" idx="1"/>
          </p:nvPr>
        </p:nvSpPr>
        <p:spPr>
          <a:xfrm>
            <a:off x="1522413" y="3810000"/>
            <a:ext cx="9144000" cy="1143000"/>
          </a:xfrm>
        </p:spPr>
        <p:txBody>
          <a:bodyPr anchor="t">
            <a:normAutofit/>
          </a:bodyPr>
          <a:lstStyle>
            <a:lvl1pPr marL="0" indent="0" algn="ctr">
              <a:spcBef>
                <a:spcPts val="0"/>
              </a:spcBef>
              <a:buNone/>
              <a:defRPr sz="2400" cap="none"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lvl1pPr>
              <a:defRPr>
                <a:solidFill>
                  <a:schemeClr val="tx2"/>
                </a:solidFill>
              </a:defRPr>
            </a:lvl1pPr>
          </a:lstStyle>
          <a:p>
            <a:endParaRPr dirty="0"/>
          </a:p>
        </p:txBody>
      </p:sp>
      <p:sp>
        <p:nvSpPr>
          <p:cNvPr id="4" name="Date Placeholder 3"/>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6/13/2017</a:t>
            </a:fld>
            <a:endParaRPr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dirty="0"/>
          </a:p>
        </p:txBody>
      </p:sp>
    </p:spTree>
    <p:extLst>
      <p:ext uri="{BB962C8B-B14F-4D97-AF65-F5344CB8AC3E}">
        <p14:creationId xmlns:p14="http://schemas.microsoft.com/office/powerpoint/2010/main" val="28043280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9DD7D43D-6574-4C7B-808D-C6C12215A4D4}" type="datetimeFigureOut">
              <a:rPr lang="en-US"/>
              <a:t>6/13/2017</a:t>
            </a:fld>
            <a:endParaRPr dirty="0"/>
          </a:p>
        </p:txBody>
      </p:sp>
      <p:sp>
        <p:nvSpPr>
          <p:cNvPr id="7" name="Slide Number Placeholder 6"/>
          <p:cNvSpPr>
            <a:spLocks noGrp="1"/>
          </p:cNvSpPr>
          <p:nvPr>
            <p:ph type="sldNum" sz="quarter" idx="12"/>
          </p:nvPr>
        </p:nvSpPr>
        <p:spPr/>
        <p:txBody>
          <a:bodyPr/>
          <a:lstStyle/>
          <a:p>
            <a:fld id="{A0ECE5F2-81AA-4605-B028-6FBA391056AF}" type="slidenum">
              <a:rPr/>
              <a:t>‹#›</a:t>
            </a:fld>
            <a:endParaRPr dirty="0"/>
          </a:p>
        </p:txBody>
      </p:sp>
    </p:spTree>
    <p:extLst>
      <p:ext uri="{BB962C8B-B14F-4D97-AF65-F5344CB8AC3E}">
        <p14:creationId xmlns:p14="http://schemas.microsoft.com/office/powerpoint/2010/main" val="311707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41120" y="466344"/>
            <a:ext cx="9509760" cy="1234440"/>
          </a:xfrm>
        </p:spPr>
        <p:txBody>
          <a:bodyPr/>
          <a:lstStyle/>
          <a:p>
            <a:r>
              <a:rPr lang="en-US"/>
              <a:t>Click to edit Master title style</a:t>
            </a:r>
            <a:endParaRPr/>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200" b="0"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9E583DDF-CA54-461A-A486-592D2374C532}" type="datetimeFigureOut">
              <a:rPr lang="en-US"/>
              <a:t>6/13/2017</a:t>
            </a:fld>
            <a:endParaRPr dirty="0"/>
          </a:p>
        </p:txBody>
      </p:sp>
      <p:sp>
        <p:nvSpPr>
          <p:cNvPr id="9" name="Slide Number Placeholder 8"/>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dirty="0"/>
          </a:p>
        </p:txBody>
      </p:sp>
      <p:sp>
        <p:nvSpPr>
          <p:cNvPr id="3" name="Date Placeholder 2"/>
          <p:cNvSpPr>
            <a:spLocks noGrp="1"/>
          </p:cNvSpPr>
          <p:nvPr>
            <p:ph type="dt" sz="half" idx="10"/>
          </p:nvPr>
        </p:nvSpPr>
        <p:spPr/>
        <p:txBody>
          <a:bodyPr/>
          <a:lstStyle/>
          <a:p>
            <a:fld id="{9E583DDF-CA54-461A-A486-592D2374C532}" type="datetimeFigureOut">
              <a:rPr lang="en-US"/>
              <a:t>6/13/2017</a:t>
            </a:fld>
            <a:endParaRPr dirty="0"/>
          </a:p>
        </p:txBody>
      </p:sp>
      <p:sp>
        <p:nvSpPr>
          <p:cNvPr id="5" name="Slide Number Placeholder 4"/>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lvl1pPr>
              <a:defRPr>
                <a:solidFill>
                  <a:schemeClr val="tx2"/>
                </a:solidFill>
              </a:defRPr>
            </a:lvl1pPr>
          </a:lstStyle>
          <a:p>
            <a:endParaRPr dirty="0"/>
          </a:p>
        </p:txBody>
      </p:sp>
      <p:sp>
        <p:nvSpPr>
          <p:cNvPr id="2" name="Date Placeholder 1"/>
          <p:cNvSpPr>
            <a:spLocks noGrp="1"/>
          </p:cNvSpPr>
          <p:nvPr>
            <p:ph type="dt" sz="half" idx="10"/>
          </p:nvPr>
        </p:nvSpPr>
        <p:spPr/>
        <p:txBody>
          <a:bodyPr/>
          <a:lstStyle>
            <a:lvl1pPr>
              <a:defRPr>
                <a:solidFill>
                  <a:schemeClr val="tx2"/>
                </a:solidFill>
              </a:defRPr>
            </a:lvl1pPr>
          </a:lstStyle>
          <a:p>
            <a:fld id="{9E583DDF-CA54-461A-A486-592D2374C532}" type="datetimeFigureOut">
              <a:rPr lang="en-US"/>
              <a:pPr/>
              <a:t>6/13/2017</a:t>
            </a:fld>
            <a:endParaRPr dirty="0"/>
          </a:p>
        </p:txBody>
      </p:sp>
      <p:sp>
        <p:nvSpPr>
          <p:cNvPr id="4" name="Slide Number Placeholder 3"/>
          <p:cNvSpPr>
            <a:spLocks noGrp="1"/>
          </p:cNvSpPr>
          <p:nvPr>
            <p:ph type="sldNum" sz="quarter" idx="12"/>
          </p:nvPr>
        </p:nvSpPr>
        <p:spPr/>
        <p:txBody>
          <a:bodyPr/>
          <a:lstStyle>
            <a:lvl1pPr>
              <a:defRPr>
                <a:solidFill>
                  <a:schemeClr val="tx2"/>
                </a:solidFill>
              </a:defRPr>
            </a:lvl1pPr>
          </a:lstStyle>
          <a:p>
            <a:fld id="{CA8D9AD5-F248-4919-864A-CFD76CC027D6}" type="slidenum">
              <a:rPr/>
              <a:pPr/>
              <a:t>‹#›</a:t>
            </a:fld>
            <a:endParaRPr dirty="0"/>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0412" y="2362200"/>
            <a:ext cx="3200400" cy="1990725"/>
          </a:xfrm>
        </p:spPr>
        <p:txBody>
          <a:bodyPr anchor="b">
            <a:normAutofit/>
          </a:bodyPr>
          <a:lstStyle>
            <a:lvl1pPr>
              <a:defRPr sz="3400" b="0"/>
            </a:lvl1pPr>
          </a:lstStyle>
          <a:p>
            <a:r>
              <a:rPr lang="en-US"/>
              <a:t>Click to edit Master title style</a:t>
            </a:r>
            <a:endParaRPr/>
          </a:p>
        </p:txBody>
      </p:sp>
      <p:sp>
        <p:nvSpPr>
          <p:cNvPr id="4" name="Text Placeholder 3"/>
          <p:cNvSpPr>
            <a:spLocks noGrp="1"/>
          </p:cNvSpPr>
          <p:nvPr>
            <p:ph type="body" sz="half" idx="2"/>
          </p:nvPr>
        </p:nvSpPr>
        <p:spPr>
          <a:xfrm>
            <a:off x="760412" y="4367308"/>
            <a:ext cx="3200400" cy="1622012"/>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Content Placeholder 2"/>
          <p:cNvSpPr>
            <a:spLocks noGrp="1"/>
          </p:cNvSpPr>
          <p:nvPr>
            <p:ph idx="1"/>
          </p:nvPr>
        </p:nvSpPr>
        <p:spPr>
          <a:xfrm>
            <a:off x="4494212" y="685800"/>
            <a:ext cx="7239001" cy="5486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9E583DDF-CA54-461A-A486-592D2374C532}" type="datetimeFigureOut">
              <a:rPr lang="en-US"/>
              <a:t>6/13/2017</a:t>
            </a:fld>
            <a:endParaRPr dirty="0"/>
          </a:p>
        </p:txBody>
      </p:sp>
      <p:sp>
        <p:nvSpPr>
          <p:cNvPr id="7" name="Slide Number Placeholder 6"/>
          <p:cNvSpPr>
            <a:spLocks noGrp="1"/>
          </p:cNvSpPr>
          <p:nvPr>
            <p:ph type="sldNum" sz="quarter" idx="12"/>
          </p:nvPr>
        </p:nvSpPr>
        <p:spPr/>
        <p:txBody>
          <a:bodyPr/>
          <a:lstStyle/>
          <a:p>
            <a:fld id="{CA8D9AD5-F248-4919-864A-CFD76CC027D6}" type="slidenum">
              <a:rPr/>
              <a:t>‹#›</a:t>
            </a:fld>
            <a:endParaRPr dirty="0"/>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bwMode="ltGray">
          <a:xfrm>
            <a:off x="1587" y="6583680"/>
            <a:ext cx="12188826"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fontAlgn="auto">
              <a:lnSpc>
                <a:spcPct val="100000"/>
              </a:lnSpc>
              <a:spcBef>
                <a:spcPts val="0"/>
              </a:spcBef>
              <a:spcAft>
                <a:spcPts val="0"/>
              </a:spcAft>
              <a:buClrTx/>
              <a:buSzTx/>
              <a:buFontTx/>
              <a:buNone/>
              <a:tabLst/>
            </a:pPr>
            <a:endParaRPr kumimoji="0" b="0" i="0" u="none" strike="noStrike" kern="0" cap="none" spc="0" normalizeH="0" baseline="0" dirty="0">
              <a:ln>
                <a:noFill/>
              </a:ln>
              <a:solidFill>
                <a:prstClr val="white"/>
              </a:solidFill>
              <a:effectLst/>
              <a:uLnTx/>
              <a:uFillTx/>
              <a:latin typeface="Euphemia"/>
            </a:endParaRPr>
          </a:p>
        </p:txBody>
      </p:sp>
      <p:sp>
        <p:nvSpPr>
          <p:cNvPr id="8" name="Rectangle 7"/>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2" name="Title Placeholder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1100" cap="all" baseline="0">
                <a:solidFill>
                  <a:schemeClr val="bg2"/>
                </a:solidFill>
              </a:defRPr>
            </a:lvl1pPr>
          </a:lstStyle>
          <a:p>
            <a:endParaRPr lang="en-US" dirty="0"/>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1100">
                <a:solidFill>
                  <a:schemeClr val="bg2"/>
                </a:solidFill>
              </a:defRPr>
            </a:lvl1pPr>
          </a:lstStyle>
          <a:p>
            <a:fld id="{9E583DDF-CA54-461A-A486-592D2374C532}" type="datetimeFigureOut">
              <a:rPr lang="en-US" smtClean="0"/>
              <a:pPr/>
              <a:t>6/13/2017</a:t>
            </a:fld>
            <a:endParaRPr lang="en-US" dirty="0"/>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1100">
                <a:solidFill>
                  <a:schemeClr val="bg2"/>
                </a:solidFill>
              </a:defRPr>
            </a:lvl1pPr>
          </a:lstStyle>
          <a:p>
            <a:fld id="{CA8D9AD5-F248-4919-864A-CFD76CC027D6}" type="slidenum">
              <a:rPr lang="en-US" smtClean="0"/>
              <a:pPr/>
              <a:t>‹#›</a:t>
            </a:fld>
            <a:endParaRPr lang="en-US" dirty="0"/>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61" r:id="rId5"/>
    <p:sldLayoutId id="2147483653" r:id="rId6"/>
    <p:sldLayoutId id="2147483654" r:id="rId7"/>
    <p:sldLayoutId id="2147483655" r:id="rId8"/>
    <p:sldLayoutId id="2147483656" r:id="rId9"/>
    <p:sldLayoutId id="2147483663" r:id="rId10"/>
    <p:sldLayoutId id="2147483657"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Clr>
          <a:schemeClr val="tx2"/>
        </a:buClr>
        <a:buSzPct val="80000"/>
        <a:buFont typeface="Wingdings" pitchFamily="2" charset="2"/>
        <a:buChar char="§"/>
        <a:defRPr sz="2000" kern="1200">
          <a:solidFill>
            <a:schemeClr val="tx2"/>
          </a:solidFill>
          <a:latin typeface="+mn-lt"/>
          <a:ea typeface="+mn-ea"/>
          <a:cs typeface="+mn-cs"/>
        </a:defRPr>
      </a:lvl1pPr>
      <a:lvl2pPr marL="594360" indent="-228600" algn="l" defTabSz="914400" rtl="0" eaLnBrk="1" latinLnBrk="0" hangingPunct="1">
        <a:lnSpc>
          <a:spcPct val="90000"/>
        </a:lnSpc>
        <a:spcBef>
          <a:spcPts val="1000"/>
        </a:spcBef>
        <a:buClr>
          <a:schemeClr val="tx2"/>
        </a:buClr>
        <a:buSzPct val="80000"/>
        <a:buFont typeface="Wingdings" pitchFamily="2" charset="2"/>
        <a:buChar char="§"/>
        <a:defRPr sz="1800" kern="1200">
          <a:solidFill>
            <a:schemeClr val="tx2"/>
          </a:solidFill>
          <a:latin typeface="+mn-lt"/>
          <a:ea typeface="+mn-ea"/>
          <a:cs typeface="+mn-cs"/>
        </a:defRPr>
      </a:lvl2pPr>
      <a:lvl3pPr marL="914400" indent="-228600" algn="l" defTabSz="914400" rtl="0" eaLnBrk="1" latinLnBrk="0" hangingPunct="1">
        <a:lnSpc>
          <a:spcPct val="90000"/>
        </a:lnSpc>
        <a:spcBef>
          <a:spcPts val="800"/>
        </a:spcBef>
        <a:buClr>
          <a:schemeClr val="tx2"/>
        </a:buClr>
        <a:buSzPct val="80000"/>
        <a:buFont typeface="Wingdings" pitchFamily="2" charset="2"/>
        <a:buChar char="§"/>
        <a:defRPr sz="1600" kern="1200">
          <a:solidFill>
            <a:schemeClr val="tx2"/>
          </a:solidFill>
          <a:latin typeface="+mn-lt"/>
          <a:ea typeface="+mn-ea"/>
          <a:cs typeface="+mn-cs"/>
        </a:defRPr>
      </a:lvl3pPr>
      <a:lvl4pPr marL="123444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4pPr>
      <a:lvl5pPr marL="155448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mn-lt"/>
          <a:ea typeface="+mn-ea"/>
          <a:cs typeface="+mn-cs"/>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mn-lt"/>
          <a:ea typeface="+mn-ea"/>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360">
          <p15:clr>
            <a:srgbClr val="F26B43"/>
          </p15:clr>
        </p15:guide>
        <p15:guide id="2" pos="40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hyperlink" Target="http://dnrc.mt.gov/grants-and-loans" TargetMode="Externa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hyperlink" Target="http://marketmt.com/Grants" TargetMode="External"/><Relationship Id="rId2" Type="http://schemas.openxmlformats.org/officeDocument/2006/relationships/hyperlink" Target="http://www.madeinmontanausa.com/" TargetMode="Externa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hyperlink" Target="http://marketmt.com/BSTF" TargetMode="Externa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hyperlink" Target="http://mtfinanceonline.com/" TargetMode="External"/><Relationship Id="rId2" Type="http://schemas.openxmlformats.org/officeDocument/2006/relationships/hyperlink" Target="http://marketmt.com/MBRCT" TargetMode="Externa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hyperlink" Target="http://dobusinessinmontana.com/" TargetMode="External"/><Relationship Id="rId2" Type="http://schemas.openxmlformats.org/officeDocument/2006/relationships/hyperlink" Target="http://marketmt.com/MBFP"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hyperlink" Target="http://marketmt.com/WTG" TargetMode="Externa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hyperlink" Target="http://marketmt.com/WPRLF" TargetMode="Externa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hyperlink" Target="http://marketmt.com/WPRLF" TargetMode="Externa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hyperlink" Target="http://www.medamembers.org/meda/working-groups/bear/?cat=BEAR&amp;keyword=&amp;submit=Submit&amp;video=1&amp;photo=1&amp;audio=1&amp;document=1&amp;link=1&amp;compact=1" TargetMode="External"/><Relationship Id="rId2" Type="http://schemas.openxmlformats.org/officeDocument/2006/relationships/hyperlink" Target="http://wsd.dli.mt.gov/employers/incumbent-worker-training-program" TargetMode="External"/><Relationship Id="rId1" Type="http://schemas.openxmlformats.org/officeDocument/2006/relationships/slideLayout" Target="../slideLayouts/slideLayout10.xml"/><Relationship Id="rId5" Type="http://schemas.openxmlformats.org/officeDocument/2006/relationships/hyperlink" Target="http://sbdc.mt.gov/About/Locations" TargetMode="External"/><Relationship Id="rId4" Type="http://schemas.openxmlformats.org/officeDocument/2006/relationships/hyperlink" Target="http://www.montana.edu/mmec/index.html" TargetMode="External"/></Relationships>
</file>

<file path=ppt/slides/_rels/slide24.xml.rels><?xml version="1.0" encoding="UTF-8" standalone="yes"?>
<Relationships xmlns="http://schemas.openxmlformats.org/package/2006/relationships"><Relationship Id="rId2" Type="http://schemas.openxmlformats.org/officeDocument/2006/relationships/hyperlink" Target="http://investmentmt.com/" TargetMode="Externa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hyperlink" Target="https://www.eda.gov/funding-opportunities/" TargetMode="Externa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hyperlink" Target="https://www.eda.gov/funding-opportunities/" TargetMode="Externa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hyperlink" Target="https://www.eda.gov/funding-opportunities/" TargetMode="Externa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hyperlink" Target="https://www.eda.gov/funding-opportunities/" TargetMode="Externa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hyperlink" Target="https://www.rd.usda.gov/mt"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www.rd.usda.gov/programs-services/all-programs/business-programs" TargetMode="Externa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3" Type="http://schemas.openxmlformats.org/officeDocument/2006/relationships/hyperlink" Target="https://www.rd.usda.gov/programs-services/all-programs/business-programs"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hyperlink" Target="https://www.rd.usda.gov/programs-services/all-programs/community-economic-development"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hyperlink" Target="https://www.rd.usda.gov/programs-services/all-programs/single-family-housing-programs"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hyperlink" Target="https://www.rd.usda.gov/programs-services/all-programs/water-environmental-programs" TargetMode="External"/><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comdev.mt.gov/Programs/CDBG" TargetMode="Externa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hyperlink" Target="http://comdev.mt.gov/programs/TSEP" TargetMode="Externa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hyperlink" Target="http://housing.mt.gov/" TargetMode="Externa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hyperlink" Target="http://comdev.mt.gov/Programs/CTAP" TargetMode="Externa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2413" y="4953000"/>
            <a:ext cx="9144002" cy="1143000"/>
          </a:xfrm>
        </p:spPr>
        <p:txBody>
          <a:bodyPr>
            <a:normAutofit fontScale="90000"/>
          </a:bodyPr>
          <a:lstStyle/>
          <a:p>
            <a:r>
              <a:rPr lang="en-US" dirty="0"/>
              <a:t>Town of Eureka in Partnership with Lincoln County, Montana</a:t>
            </a:r>
          </a:p>
        </p:txBody>
      </p:sp>
      <p:sp>
        <p:nvSpPr>
          <p:cNvPr id="4" name="Subtitle 3"/>
          <p:cNvSpPr>
            <a:spLocks noGrp="1"/>
          </p:cNvSpPr>
          <p:nvPr>
            <p:ph type="subTitle" idx="1"/>
          </p:nvPr>
        </p:nvSpPr>
        <p:spPr>
          <a:xfrm>
            <a:off x="5791200" y="6324600"/>
            <a:ext cx="6172201" cy="381000"/>
          </a:xfrm>
        </p:spPr>
        <p:txBody>
          <a:bodyPr>
            <a:normAutofit/>
          </a:bodyPr>
          <a:lstStyle/>
          <a:p>
            <a:pPr algn="r"/>
            <a:r>
              <a:rPr lang="en-US" dirty="0"/>
              <a:t>Prepared by: Rural Economic Designs, LLC</a:t>
            </a:r>
          </a:p>
          <a:p>
            <a:pPr algn="r"/>
            <a:endParaRPr lang="en-US" dirty="0"/>
          </a:p>
          <a:p>
            <a:pPr algn="r"/>
            <a:endParaRPr lang="en-US" dirty="0"/>
          </a:p>
        </p:txBody>
      </p:sp>
      <p:pic>
        <p:nvPicPr>
          <p:cNvPr id="5" name="Picture 4">
            <a:extLst>
              <a:ext uri="{FF2B5EF4-FFF2-40B4-BE49-F238E27FC236}">
                <a16:creationId xmlns:a16="http://schemas.microsoft.com/office/drawing/2014/main" id="{12AE63EF-FE22-4A6B-BE8F-37049AB20112}"/>
              </a:ext>
            </a:extLst>
          </p:cNvPr>
          <p:cNvPicPr>
            <a:picLocks noChangeAspect="1"/>
          </p:cNvPicPr>
          <p:nvPr/>
        </p:nvPicPr>
        <p:blipFill>
          <a:blip r:embed="rId2"/>
          <a:stretch>
            <a:fillRect/>
          </a:stretch>
        </p:blipFill>
        <p:spPr>
          <a:xfrm>
            <a:off x="8153400" y="228600"/>
            <a:ext cx="6236749" cy="780356"/>
          </a:xfrm>
          <a:prstGeom prst="rect">
            <a:avLst/>
          </a:prstGeom>
        </p:spPr>
      </p:pic>
    </p:spTree>
    <p:extLst>
      <p:ext uri="{BB962C8B-B14F-4D97-AF65-F5344CB8AC3E}">
        <p14:creationId xmlns:p14="http://schemas.microsoft.com/office/powerpoint/2010/main" val="279880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23351-44A5-4827-98BE-1BCB273A1129}"/>
              </a:ext>
            </a:extLst>
          </p:cNvPr>
          <p:cNvSpPr>
            <a:spLocks noGrp="1"/>
          </p:cNvSpPr>
          <p:nvPr>
            <p:ph type="title"/>
          </p:nvPr>
        </p:nvSpPr>
        <p:spPr/>
        <p:txBody>
          <a:bodyPr/>
          <a:lstStyle/>
          <a:p>
            <a:r>
              <a:rPr lang="en-US" dirty="0"/>
              <a:t>Funding Sources</a:t>
            </a:r>
          </a:p>
        </p:txBody>
      </p:sp>
      <p:sp>
        <p:nvSpPr>
          <p:cNvPr id="3" name="Text Placeholder 2">
            <a:extLst>
              <a:ext uri="{FF2B5EF4-FFF2-40B4-BE49-F238E27FC236}">
                <a16:creationId xmlns:a16="http://schemas.microsoft.com/office/drawing/2014/main" id="{6E21E4BE-BBCF-4691-90A8-757937B530C6}"/>
              </a:ext>
            </a:extLst>
          </p:cNvPr>
          <p:cNvSpPr>
            <a:spLocks noGrp="1"/>
          </p:cNvSpPr>
          <p:nvPr>
            <p:ph type="body" sz="half" idx="2"/>
          </p:nvPr>
        </p:nvSpPr>
        <p:spPr/>
        <p:txBody>
          <a:bodyPr/>
          <a:lstStyle/>
          <a:p>
            <a:r>
              <a:rPr lang="en-US" dirty="0"/>
              <a:t>Montana Dept. of Natural Resources and Conservation </a:t>
            </a:r>
          </a:p>
          <a:p>
            <a:endParaRPr lang="en-US" dirty="0"/>
          </a:p>
          <a:p>
            <a:r>
              <a:rPr lang="en-US" dirty="0"/>
              <a:t>Grant and Loan Programs</a:t>
            </a:r>
          </a:p>
        </p:txBody>
      </p:sp>
      <p:sp>
        <p:nvSpPr>
          <p:cNvPr id="4" name="Content Placeholder 3">
            <a:extLst>
              <a:ext uri="{FF2B5EF4-FFF2-40B4-BE49-F238E27FC236}">
                <a16:creationId xmlns:a16="http://schemas.microsoft.com/office/drawing/2014/main" id="{91A5B184-5A38-446D-B922-DE7C9F9A1A7C}"/>
              </a:ext>
            </a:extLst>
          </p:cNvPr>
          <p:cNvSpPr>
            <a:spLocks noGrp="1"/>
          </p:cNvSpPr>
          <p:nvPr>
            <p:ph idx="1"/>
          </p:nvPr>
        </p:nvSpPr>
        <p:spPr>
          <a:xfrm>
            <a:off x="4953000" y="457200"/>
            <a:ext cx="7010400" cy="6400800"/>
          </a:xfrm>
        </p:spPr>
        <p:txBody>
          <a:bodyPr>
            <a:normAutofit/>
          </a:bodyPr>
          <a:lstStyle/>
          <a:p>
            <a:pPr marL="45720" indent="0">
              <a:buNone/>
            </a:pPr>
            <a:r>
              <a:rPr lang="en-US" dirty="0"/>
              <a:t>Conservation District Grants: </a:t>
            </a:r>
          </a:p>
          <a:p>
            <a:r>
              <a:rPr lang="en-US" dirty="0"/>
              <a:t>District Development Grant</a:t>
            </a:r>
          </a:p>
          <a:p>
            <a:r>
              <a:rPr lang="en-US" dirty="0"/>
              <a:t>Conservation District Administrative Grants</a:t>
            </a:r>
          </a:p>
          <a:p>
            <a:r>
              <a:rPr lang="en-US" dirty="0"/>
              <a:t>Education Mini-Grants</a:t>
            </a:r>
          </a:p>
          <a:p>
            <a:r>
              <a:rPr lang="en-US" dirty="0"/>
              <a:t>Conservation District HB 223 Grants</a:t>
            </a:r>
          </a:p>
          <a:p>
            <a:pPr marL="45720" indent="0">
              <a:buNone/>
            </a:pPr>
            <a:r>
              <a:rPr lang="en-US" dirty="0"/>
              <a:t>Fire Grants:</a:t>
            </a:r>
          </a:p>
          <a:p>
            <a:r>
              <a:rPr lang="en-US" dirty="0"/>
              <a:t>Volunteer Fire Assistance Program</a:t>
            </a:r>
          </a:p>
          <a:p>
            <a:pPr marL="45720" indent="0">
              <a:buNone/>
            </a:pPr>
            <a:r>
              <a:rPr lang="en-US" dirty="0"/>
              <a:t>Forest Product and Biomass Grants</a:t>
            </a:r>
          </a:p>
          <a:p>
            <a:r>
              <a:rPr lang="en-US" dirty="0"/>
              <a:t>Biomass Energy Pre-Feasibility Assessment Grants</a:t>
            </a:r>
          </a:p>
          <a:p>
            <a:r>
              <a:rPr lang="en-US" dirty="0"/>
              <a:t>2017 Mass Timber Conference Travel Stipend</a:t>
            </a:r>
          </a:p>
          <a:p>
            <a:pPr marL="45720" indent="0">
              <a:buNone/>
            </a:pPr>
            <a:r>
              <a:rPr lang="en-US" dirty="0"/>
              <a:t>Irrigation Development </a:t>
            </a:r>
          </a:p>
        </p:txBody>
      </p:sp>
    </p:spTree>
    <p:extLst>
      <p:ext uri="{BB962C8B-B14F-4D97-AF65-F5344CB8AC3E}">
        <p14:creationId xmlns:p14="http://schemas.microsoft.com/office/powerpoint/2010/main" val="1170036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52A95-52E9-485B-86C1-BAA10D43C666}"/>
              </a:ext>
            </a:extLst>
          </p:cNvPr>
          <p:cNvSpPr>
            <a:spLocks noGrp="1"/>
          </p:cNvSpPr>
          <p:nvPr>
            <p:ph type="title"/>
          </p:nvPr>
        </p:nvSpPr>
        <p:spPr/>
        <p:txBody>
          <a:bodyPr/>
          <a:lstStyle/>
          <a:p>
            <a:r>
              <a:rPr lang="en-US" dirty="0"/>
              <a:t>Funding Source</a:t>
            </a:r>
          </a:p>
        </p:txBody>
      </p:sp>
      <p:sp>
        <p:nvSpPr>
          <p:cNvPr id="3" name="Text Placeholder 2">
            <a:extLst>
              <a:ext uri="{FF2B5EF4-FFF2-40B4-BE49-F238E27FC236}">
                <a16:creationId xmlns:a16="http://schemas.microsoft.com/office/drawing/2014/main" id="{8FF6B5EA-1D92-4F10-AB68-17583768B523}"/>
              </a:ext>
            </a:extLst>
          </p:cNvPr>
          <p:cNvSpPr>
            <a:spLocks noGrp="1"/>
          </p:cNvSpPr>
          <p:nvPr>
            <p:ph type="body" sz="half" idx="2"/>
          </p:nvPr>
        </p:nvSpPr>
        <p:spPr/>
        <p:txBody>
          <a:bodyPr/>
          <a:lstStyle/>
          <a:p>
            <a:r>
              <a:rPr lang="en-US" dirty="0"/>
              <a:t>Montana Dept. of Natural Resources and Conservation</a:t>
            </a:r>
          </a:p>
          <a:p>
            <a:endParaRPr lang="en-US" dirty="0"/>
          </a:p>
          <a:p>
            <a:r>
              <a:rPr lang="en-US" dirty="0"/>
              <a:t>Programs Continue</a:t>
            </a:r>
          </a:p>
        </p:txBody>
      </p:sp>
      <p:sp>
        <p:nvSpPr>
          <p:cNvPr id="4" name="Content Placeholder 3">
            <a:extLst>
              <a:ext uri="{FF2B5EF4-FFF2-40B4-BE49-F238E27FC236}">
                <a16:creationId xmlns:a16="http://schemas.microsoft.com/office/drawing/2014/main" id="{51A1D5F4-A89C-4F62-9F81-D13604C88C76}"/>
              </a:ext>
            </a:extLst>
          </p:cNvPr>
          <p:cNvSpPr>
            <a:spLocks noGrp="1"/>
          </p:cNvSpPr>
          <p:nvPr>
            <p:ph idx="1"/>
          </p:nvPr>
        </p:nvSpPr>
        <p:spPr>
          <a:xfrm>
            <a:off x="5029200" y="457200"/>
            <a:ext cx="7162800" cy="6172200"/>
          </a:xfrm>
        </p:spPr>
        <p:txBody>
          <a:bodyPr>
            <a:normAutofit fontScale="92500" lnSpcReduction="10000"/>
          </a:bodyPr>
          <a:lstStyle/>
          <a:p>
            <a:pPr marL="45720" indent="0">
              <a:buNone/>
            </a:pPr>
            <a:r>
              <a:rPr lang="en-US" dirty="0"/>
              <a:t>Private Forestry Assistance</a:t>
            </a:r>
          </a:p>
          <a:p>
            <a:r>
              <a:rPr lang="en-US" dirty="0"/>
              <a:t>Western States Wildland Urban Interface</a:t>
            </a:r>
          </a:p>
          <a:p>
            <a:r>
              <a:rPr lang="en-US" dirty="0"/>
              <a:t>Hazardous Fuel Reduction Grant</a:t>
            </a:r>
          </a:p>
          <a:p>
            <a:r>
              <a:rPr lang="en-US" dirty="0"/>
              <a:t>Landscape Scale Restoration grant</a:t>
            </a:r>
          </a:p>
          <a:p>
            <a:pPr marL="45720" indent="0">
              <a:buNone/>
            </a:pPr>
            <a:r>
              <a:rPr lang="en-US" dirty="0"/>
              <a:t>Range Improvement and Water Development Loans</a:t>
            </a:r>
          </a:p>
          <a:p>
            <a:r>
              <a:rPr lang="en-US" dirty="0"/>
              <a:t>Range Improvement Loans</a:t>
            </a:r>
          </a:p>
          <a:p>
            <a:r>
              <a:rPr lang="en-US" dirty="0"/>
              <a:t>Private Water Development Loans</a:t>
            </a:r>
          </a:p>
          <a:p>
            <a:pPr marL="45720" indent="0">
              <a:buNone/>
            </a:pPr>
            <a:r>
              <a:rPr lang="en-US" dirty="0"/>
              <a:t>Reclamation and Development Grants</a:t>
            </a:r>
          </a:p>
          <a:p>
            <a:r>
              <a:rPr lang="en-US" dirty="0"/>
              <a:t>Reclamation and Development Grants Program</a:t>
            </a:r>
          </a:p>
          <a:p>
            <a:r>
              <a:rPr lang="en-US" dirty="0"/>
              <a:t>Reclamation and Development Project Planning Grants</a:t>
            </a:r>
          </a:p>
          <a:p>
            <a:r>
              <a:rPr lang="en-US" dirty="0"/>
              <a:t>Aquatic Invasive Species Grant</a:t>
            </a:r>
          </a:p>
          <a:p>
            <a:pPr marL="45720" indent="0">
              <a:buNone/>
            </a:pPr>
            <a:r>
              <a:rPr lang="en-US" dirty="0"/>
              <a:t>Urban and Community Forestry Grants</a:t>
            </a:r>
          </a:p>
          <a:p>
            <a:r>
              <a:rPr lang="en-US" dirty="0"/>
              <a:t>Arbor Day, Montana Tree City of the Year, Montana School Releaf Project,  Program Development</a:t>
            </a:r>
          </a:p>
        </p:txBody>
      </p:sp>
    </p:spTree>
    <p:extLst>
      <p:ext uri="{BB962C8B-B14F-4D97-AF65-F5344CB8AC3E}">
        <p14:creationId xmlns:p14="http://schemas.microsoft.com/office/powerpoint/2010/main" val="1511538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52A95-52E9-485B-86C1-BAA10D43C666}"/>
              </a:ext>
            </a:extLst>
          </p:cNvPr>
          <p:cNvSpPr>
            <a:spLocks noGrp="1"/>
          </p:cNvSpPr>
          <p:nvPr>
            <p:ph type="title"/>
          </p:nvPr>
        </p:nvSpPr>
        <p:spPr/>
        <p:txBody>
          <a:bodyPr/>
          <a:lstStyle/>
          <a:p>
            <a:r>
              <a:rPr lang="en-US" dirty="0"/>
              <a:t>Funding Source</a:t>
            </a:r>
          </a:p>
        </p:txBody>
      </p:sp>
      <p:sp>
        <p:nvSpPr>
          <p:cNvPr id="3" name="Text Placeholder 2">
            <a:extLst>
              <a:ext uri="{FF2B5EF4-FFF2-40B4-BE49-F238E27FC236}">
                <a16:creationId xmlns:a16="http://schemas.microsoft.com/office/drawing/2014/main" id="{8FF6B5EA-1D92-4F10-AB68-17583768B523}"/>
              </a:ext>
            </a:extLst>
          </p:cNvPr>
          <p:cNvSpPr>
            <a:spLocks noGrp="1"/>
          </p:cNvSpPr>
          <p:nvPr>
            <p:ph type="body" sz="half" idx="2"/>
          </p:nvPr>
        </p:nvSpPr>
        <p:spPr/>
        <p:txBody>
          <a:bodyPr/>
          <a:lstStyle/>
          <a:p>
            <a:r>
              <a:rPr lang="en-US" dirty="0"/>
              <a:t>Montana Dept. of Natural Resources and Conservation</a:t>
            </a:r>
          </a:p>
          <a:p>
            <a:endParaRPr lang="en-US" dirty="0"/>
          </a:p>
          <a:p>
            <a:r>
              <a:rPr lang="en-US" dirty="0"/>
              <a:t>Programs Continue</a:t>
            </a:r>
          </a:p>
        </p:txBody>
      </p:sp>
      <p:sp>
        <p:nvSpPr>
          <p:cNvPr id="4" name="Content Placeholder 3">
            <a:extLst>
              <a:ext uri="{FF2B5EF4-FFF2-40B4-BE49-F238E27FC236}">
                <a16:creationId xmlns:a16="http://schemas.microsoft.com/office/drawing/2014/main" id="{51A1D5F4-A89C-4F62-9F81-D13604C88C76}"/>
              </a:ext>
            </a:extLst>
          </p:cNvPr>
          <p:cNvSpPr>
            <a:spLocks noGrp="1"/>
          </p:cNvSpPr>
          <p:nvPr>
            <p:ph idx="1"/>
          </p:nvPr>
        </p:nvSpPr>
        <p:spPr>
          <a:xfrm>
            <a:off x="5029200" y="457200"/>
            <a:ext cx="7162800" cy="6172200"/>
          </a:xfrm>
        </p:spPr>
        <p:txBody>
          <a:bodyPr/>
          <a:lstStyle/>
          <a:p>
            <a:pPr marL="45720" indent="0">
              <a:buNone/>
            </a:pPr>
            <a:r>
              <a:rPr lang="en-US" dirty="0"/>
              <a:t>Renewable Resource Grants and Loans (most common for infrastructure)</a:t>
            </a:r>
          </a:p>
          <a:p>
            <a:r>
              <a:rPr lang="en-US" dirty="0"/>
              <a:t>Renewable Resource Grants and Loans</a:t>
            </a:r>
          </a:p>
          <a:p>
            <a:r>
              <a:rPr lang="en-US" dirty="0"/>
              <a:t>Renewable Resource Project Planning Grants</a:t>
            </a:r>
          </a:p>
          <a:p>
            <a:r>
              <a:rPr lang="en-US" dirty="0"/>
              <a:t>Emergency Grants and Loans</a:t>
            </a:r>
          </a:p>
          <a:p>
            <a:r>
              <a:rPr lang="en-US" dirty="0"/>
              <a:t>Renewable Resource Loans to Private Entities</a:t>
            </a:r>
          </a:p>
          <a:p>
            <a:r>
              <a:rPr lang="en-US" dirty="0"/>
              <a:t>Renewable Resource Grants to Private entities</a:t>
            </a:r>
          </a:p>
          <a:p>
            <a:r>
              <a:rPr lang="en-US" dirty="0"/>
              <a:t>Watershed Management Grants</a:t>
            </a:r>
          </a:p>
          <a:p>
            <a:endParaRPr lang="en-US" dirty="0"/>
          </a:p>
          <a:p>
            <a:endParaRPr lang="en-US" dirty="0"/>
          </a:p>
          <a:p>
            <a:pPr marL="45720" indent="0">
              <a:buNone/>
            </a:pPr>
            <a:r>
              <a:rPr lang="en-US" dirty="0"/>
              <a:t>More Information: </a:t>
            </a:r>
            <a:r>
              <a:rPr lang="en-US" dirty="0">
                <a:hlinkClick r:id="rId2"/>
              </a:rPr>
              <a:t>http://dnrc.mt.gov/grants-and-loans</a:t>
            </a:r>
            <a:endParaRPr lang="en-US" dirty="0"/>
          </a:p>
          <a:p>
            <a:pPr marL="45720" indent="0">
              <a:buNone/>
            </a:pPr>
            <a:endParaRPr lang="en-US" dirty="0"/>
          </a:p>
        </p:txBody>
      </p:sp>
    </p:spTree>
    <p:extLst>
      <p:ext uri="{BB962C8B-B14F-4D97-AF65-F5344CB8AC3E}">
        <p14:creationId xmlns:p14="http://schemas.microsoft.com/office/powerpoint/2010/main" val="2871056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01B13-20FD-4014-9E60-6366E7328828}"/>
              </a:ext>
            </a:extLst>
          </p:cNvPr>
          <p:cNvSpPr>
            <a:spLocks noGrp="1"/>
          </p:cNvSpPr>
          <p:nvPr>
            <p:ph type="title"/>
          </p:nvPr>
        </p:nvSpPr>
        <p:spPr/>
        <p:txBody>
          <a:bodyPr/>
          <a:lstStyle/>
          <a:p>
            <a:r>
              <a:rPr lang="en-US" dirty="0"/>
              <a:t>Funding Source</a:t>
            </a:r>
          </a:p>
        </p:txBody>
      </p:sp>
      <p:sp>
        <p:nvSpPr>
          <p:cNvPr id="3" name="Text Placeholder 2">
            <a:extLst>
              <a:ext uri="{FF2B5EF4-FFF2-40B4-BE49-F238E27FC236}">
                <a16:creationId xmlns:a16="http://schemas.microsoft.com/office/drawing/2014/main" id="{825C72FE-7E9D-43F5-A20D-ABBCFED0B2F0}"/>
              </a:ext>
            </a:extLst>
          </p:cNvPr>
          <p:cNvSpPr>
            <a:spLocks noGrp="1"/>
          </p:cNvSpPr>
          <p:nvPr>
            <p:ph type="body" sz="half" idx="2"/>
          </p:nvPr>
        </p:nvSpPr>
        <p:spPr/>
        <p:txBody>
          <a:bodyPr/>
          <a:lstStyle/>
          <a:p>
            <a:r>
              <a:rPr lang="en-US" dirty="0"/>
              <a:t>Dept. of Environmental Quality and DNRC</a:t>
            </a:r>
          </a:p>
          <a:p>
            <a:endParaRPr lang="en-US" dirty="0"/>
          </a:p>
          <a:p>
            <a:r>
              <a:rPr lang="en-US" dirty="0"/>
              <a:t>Montana State Revolving Loan Fund</a:t>
            </a:r>
          </a:p>
        </p:txBody>
      </p:sp>
      <p:sp>
        <p:nvSpPr>
          <p:cNvPr id="4" name="Content Placeholder 3">
            <a:extLst>
              <a:ext uri="{FF2B5EF4-FFF2-40B4-BE49-F238E27FC236}">
                <a16:creationId xmlns:a16="http://schemas.microsoft.com/office/drawing/2014/main" id="{3BDD3199-B38B-4EA0-A339-CF4F5B9C8E99}"/>
              </a:ext>
            </a:extLst>
          </p:cNvPr>
          <p:cNvSpPr>
            <a:spLocks noGrp="1"/>
          </p:cNvSpPr>
          <p:nvPr>
            <p:ph idx="1"/>
          </p:nvPr>
        </p:nvSpPr>
        <p:spPr>
          <a:xfrm>
            <a:off x="5181600" y="381000"/>
            <a:ext cx="6705600" cy="6477000"/>
          </a:xfrm>
        </p:spPr>
        <p:txBody>
          <a:bodyPr>
            <a:normAutofit/>
          </a:bodyPr>
          <a:lstStyle/>
          <a:p>
            <a:pPr marL="45720" indent="0">
              <a:buNone/>
            </a:pPr>
            <a:r>
              <a:rPr lang="en-US" dirty="0"/>
              <a:t>The Montana Legislature established two State Revolving Fund (SFR) Loan Programs - one for water pollution control projects (wastewater and non-point source projects) and the other for drinking water projects. Both programs provide at or below market interest rate loans to eligible Montana entities. These programs are funded with capitalization grants from the U.S. Environmental Protection Agency and are matched by 20% with State issued general obligation bonds. Combined, these two sources of funds create the "state revolving fund" from which loans are made and borrower repayments revolve to provide loans for future infrastructure projects.</a:t>
            </a:r>
          </a:p>
          <a:p>
            <a:pPr marL="45720" indent="0">
              <a:buNone/>
            </a:pPr>
            <a:endParaRPr lang="en-US" dirty="0"/>
          </a:p>
          <a:p>
            <a:pPr marL="45720" indent="0">
              <a:buNone/>
            </a:pPr>
            <a:r>
              <a:rPr lang="en-US" dirty="0"/>
              <a:t>The Department of Environmental Quality (DEQ) is the administering agency and assures that the technical and programmatic requirements of the program are met. The DNRC issues the State's general obligation bonds and makes loans to the project borrowers. Cooperatively, DEQ and DNRC administer the State Revolving Fund Loan Programs.</a:t>
            </a:r>
          </a:p>
        </p:txBody>
      </p:sp>
    </p:spTree>
    <p:extLst>
      <p:ext uri="{BB962C8B-B14F-4D97-AF65-F5344CB8AC3E}">
        <p14:creationId xmlns:p14="http://schemas.microsoft.com/office/powerpoint/2010/main" val="2479370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4E158-F37D-497E-AFE8-E340ABE093E4}"/>
              </a:ext>
            </a:extLst>
          </p:cNvPr>
          <p:cNvSpPr>
            <a:spLocks noGrp="1"/>
          </p:cNvSpPr>
          <p:nvPr>
            <p:ph type="title"/>
          </p:nvPr>
        </p:nvSpPr>
        <p:spPr/>
        <p:txBody>
          <a:bodyPr/>
          <a:lstStyle/>
          <a:p>
            <a:r>
              <a:rPr lang="en-US" dirty="0"/>
              <a:t>Assistance Program</a:t>
            </a:r>
          </a:p>
        </p:txBody>
      </p:sp>
      <p:sp>
        <p:nvSpPr>
          <p:cNvPr id="3" name="Text Placeholder 2">
            <a:extLst>
              <a:ext uri="{FF2B5EF4-FFF2-40B4-BE49-F238E27FC236}">
                <a16:creationId xmlns:a16="http://schemas.microsoft.com/office/drawing/2014/main" id="{B6538412-F9C9-46A3-95C9-B7E5765282CD}"/>
              </a:ext>
            </a:extLst>
          </p:cNvPr>
          <p:cNvSpPr>
            <a:spLocks noGrp="1"/>
          </p:cNvSpPr>
          <p:nvPr>
            <p:ph type="body" sz="half" idx="2"/>
          </p:nvPr>
        </p:nvSpPr>
        <p:spPr/>
        <p:txBody>
          <a:bodyPr/>
          <a:lstStyle/>
          <a:p>
            <a:r>
              <a:rPr lang="en-US" dirty="0"/>
              <a:t>Water, Wastewater, and Solid Waste Action Coordinating Team</a:t>
            </a:r>
          </a:p>
        </p:txBody>
      </p:sp>
      <p:sp>
        <p:nvSpPr>
          <p:cNvPr id="4" name="Content Placeholder 3">
            <a:extLst>
              <a:ext uri="{FF2B5EF4-FFF2-40B4-BE49-F238E27FC236}">
                <a16:creationId xmlns:a16="http://schemas.microsoft.com/office/drawing/2014/main" id="{5E9F09DE-12C5-4185-BCF0-6AAAEE181100}"/>
              </a:ext>
            </a:extLst>
          </p:cNvPr>
          <p:cNvSpPr>
            <a:spLocks noGrp="1"/>
          </p:cNvSpPr>
          <p:nvPr>
            <p:ph idx="1"/>
          </p:nvPr>
        </p:nvSpPr>
        <p:spPr>
          <a:xfrm>
            <a:off x="5029200" y="228600"/>
            <a:ext cx="7162800" cy="6629400"/>
          </a:xfrm>
        </p:spPr>
        <p:txBody>
          <a:bodyPr>
            <a:normAutofit/>
          </a:bodyPr>
          <a:lstStyle/>
          <a:p>
            <a:pPr marL="45720" indent="0">
              <a:buNone/>
            </a:pPr>
            <a:r>
              <a:rPr lang="en-US" dirty="0"/>
              <a:t>In 1982, a group of professionals from state, federal, and non-profit organizations that finance, regulate, or provide technical assistance for community water and Pablo Wastewater Treatment Ponds wastewater systems, decided to start meeting in order to coordinate and enhance their efforts. This group calls itself the "Water, Wastewater and Solid Waste Action Coordinating Team" or W2ASACT for short. W2ASACT meets several times a year to find ways to improve our state's environmental infrastructure.</a:t>
            </a:r>
          </a:p>
          <a:p>
            <a:pPr marL="45720" indent="0">
              <a:buNone/>
            </a:pPr>
            <a:endParaRPr lang="en-US" dirty="0"/>
          </a:p>
          <a:p>
            <a:pPr marL="45720" indent="0">
              <a:buNone/>
            </a:pPr>
            <a:r>
              <a:rPr lang="en-US" dirty="0"/>
              <a:t>All of the programs represented in W2ASACT have different missions and meet unique needs. However, it has been the common elements shared by the funding programs that have been the driving force of W2ASACT. These programs provide money (grants or loans), take applications from communities to fund their projects, and administer those monies once the project is funded. While W2ASACT cannot change all of the state or federal requirements, it can identify unnecessary duplication of requirements that make compliance difficult for communities.</a:t>
            </a:r>
          </a:p>
        </p:txBody>
      </p:sp>
    </p:spTree>
    <p:extLst>
      <p:ext uri="{BB962C8B-B14F-4D97-AF65-F5344CB8AC3E}">
        <p14:creationId xmlns:p14="http://schemas.microsoft.com/office/powerpoint/2010/main" val="2078258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61522-9ADB-4B67-A08F-114B23DC38FF}"/>
              </a:ext>
            </a:extLst>
          </p:cNvPr>
          <p:cNvSpPr>
            <a:spLocks noGrp="1"/>
          </p:cNvSpPr>
          <p:nvPr>
            <p:ph type="title"/>
          </p:nvPr>
        </p:nvSpPr>
        <p:spPr/>
        <p:txBody>
          <a:bodyPr/>
          <a:lstStyle/>
          <a:p>
            <a:r>
              <a:rPr lang="en-US" dirty="0"/>
              <a:t>Funding Source	</a:t>
            </a:r>
          </a:p>
        </p:txBody>
      </p:sp>
      <p:sp>
        <p:nvSpPr>
          <p:cNvPr id="3" name="Text Placeholder 2">
            <a:extLst>
              <a:ext uri="{FF2B5EF4-FFF2-40B4-BE49-F238E27FC236}">
                <a16:creationId xmlns:a16="http://schemas.microsoft.com/office/drawing/2014/main" id="{DFB6CBA3-CAEF-4CF5-8E04-D2B7DCAF2A6E}"/>
              </a:ext>
            </a:extLst>
          </p:cNvPr>
          <p:cNvSpPr>
            <a:spLocks noGrp="1"/>
          </p:cNvSpPr>
          <p:nvPr>
            <p:ph type="body" sz="half" idx="2"/>
          </p:nvPr>
        </p:nvSpPr>
        <p:spPr/>
        <p:txBody>
          <a:bodyPr/>
          <a:lstStyle/>
          <a:p>
            <a:r>
              <a:rPr lang="en-US" dirty="0"/>
              <a:t>Montana Dept. of Commerce</a:t>
            </a:r>
          </a:p>
          <a:p>
            <a:endParaRPr lang="en-US" dirty="0"/>
          </a:p>
          <a:p>
            <a:r>
              <a:rPr lang="en-US" dirty="0"/>
              <a:t>Office of Tourism and Business Development Programs</a:t>
            </a:r>
          </a:p>
        </p:txBody>
      </p:sp>
      <p:sp>
        <p:nvSpPr>
          <p:cNvPr id="4" name="Content Placeholder 3">
            <a:extLst>
              <a:ext uri="{FF2B5EF4-FFF2-40B4-BE49-F238E27FC236}">
                <a16:creationId xmlns:a16="http://schemas.microsoft.com/office/drawing/2014/main" id="{FFD63FA6-2E8C-4F12-866C-F2E3C965337D}"/>
              </a:ext>
            </a:extLst>
          </p:cNvPr>
          <p:cNvSpPr>
            <a:spLocks noGrp="1"/>
          </p:cNvSpPr>
          <p:nvPr>
            <p:ph idx="1"/>
          </p:nvPr>
        </p:nvSpPr>
        <p:spPr>
          <a:xfrm>
            <a:off x="5105400" y="228600"/>
            <a:ext cx="6858000" cy="6629400"/>
          </a:xfrm>
        </p:spPr>
        <p:txBody>
          <a:bodyPr>
            <a:normAutofit fontScale="92500" lnSpcReduction="10000"/>
          </a:bodyPr>
          <a:lstStyle/>
          <a:p>
            <a:pPr marL="45720" indent="0">
              <a:buNone/>
            </a:pPr>
            <a:r>
              <a:rPr lang="en-US" dirty="0"/>
              <a:t>Business Technical Assistance:</a:t>
            </a:r>
          </a:p>
          <a:p>
            <a:r>
              <a:rPr lang="en-US" dirty="0"/>
              <a:t>Export Montana</a:t>
            </a:r>
          </a:p>
          <a:p>
            <a:r>
              <a:rPr lang="en-US" dirty="0"/>
              <a:t>Indian Country Program</a:t>
            </a:r>
          </a:p>
          <a:p>
            <a:r>
              <a:rPr lang="en-US" dirty="0"/>
              <a:t>International Marketing Assistance Program</a:t>
            </a:r>
          </a:p>
          <a:p>
            <a:r>
              <a:rPr lang="en-US" dirty="0"/>
              <a:t>Montana Technology Innovation Partnership</a:t>
            </a:r>
          </a:p>
          <a:p>
            <a:r>
              <a:rPr lang="en-US" dirty="0"/>
              <a:t>Small Business Development Center Network (ours is in Kalispell and Eureka)</a:t>
            </a:r>
          </a:p>
          <a:p>
            <a:r>
              <a:rPr lang="en-US" dirty="0"/>
              <a:t>Trade and International Relations</a:t>
            </a:r>
          </a:p>
          <a:p>
            <a:r>
              <a:rPr lang="en-US" dirty="0"/>
              <a:t>Tradeshow Assistance</a:t>
            </a:r>
          </a:p>
          <a:p>
            <a:pPr marL="45720" indent="0">
              <a:buNone/>
            </a:pPr>
            <a:r>
              <a:rPr lang="en-US" dirty="0"/>
              <a:t>Marketing</a:t>
            </a:r>
          </a:p>
          <a:p>
            <a:r>
              <a:rPr lang="en-US" dirty="0"/>
              <a:t>Campaigns</a:t>
            </a:r>
          </a:p>
          <a:p>
            <a:r>
              <a:rPr lang="en-US" dirty="0"/>
              <a:t>Film Office</a:t>
            </a:r>
          </a:p>
          <a:p>
            <a:r>
              <a:rPr lang="en-US" dirty="0"/>
              <a:t>Joint Venture</a:t>
            </a:r>
          </a:p>
          <a:p>
            <a:r>
              <a:rPr lang="en-US" dirty="0"/>
              <a:t>Press Room </a:t>
            </a:r>
          </a:p>
          <a:p>
            <a:r>
              <a:rPr lang="en-US" dirty="0"/>
              <a:t>Research</a:t>
            </a:r>
          </a:p>
        </p:txBody>
      </p:sp>
    </p:spTree>
    <p:extLst>
      <p:ext uri="{BB962C8B-B14F-4D97-AF65-F5344CB8AC3E}">
        <p14:creationId xmlns:p14="http://schemas.microsoft.com/office/powerpoint/2010/main" val="407424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61522-9ADB-4B67-A08F-114B23DC38FF}"/>
              </a:ext>
            </a:extLst>
          </p:cNvPr>
          <p:cNvSpPr>
            <a:spLocks noGrp="1"/>
          </p:cNvSpPr>
          <p:nvPr>
            <p:ph type="title"/>
          </p:nvPr>
        </p:nvSpPr>
        <p:spPr/>
        <p:txBody>
          <a:bodyPr/>
          <a:lstStyle/>
          <a:p>
            <a:r>
              <a:rPr lang="en-US" dirty="0"/>
              <a:t>Funding Source	</a:t>
            </a:r>
          </a:p>
        </p:txBody>
      </p:sp>
      <p:sp>
        <p:nvSpPr>
          <p:cNvPr id="3" name="Text Placeholder 2">
            <a:extLst>
              <a:ext uri="{FF2B5EF4-FFF2-40B4-BE49-F238E27FC236}">
                <a16:creationId xmlns:a16="http://schemas.microsoft.com/office/drawing/2014/main" id="{DFB6CBA3-CAEF-4CF5-8E04-D2B7DCAF2A6E}"/>
              </a:ext>
            </a:extLst>
          </p:cNvPr>
          <p:cNvSpPr>
            <a:spLocks noGrp="1"/>
          </p:cNvSpPr>
          <p:nvPr>
            <p:ph type="body" sz="half" idx="2"/>
          </p:nvPr>
        </p:nvSpPr>
        <p:spPr/>
        <p:txBody>
          <a:bodyPr>
            <a:normAutofit fontScale="85000" lnSpcReduction="20000"/>
          </a:bodyPr>
          <a:lstStyle/>
          <a:p>
            <a:r>
              <a:rPr lang="en-US" dirty="0"/>
              <a:t>Montana Dept. of Commerce</a:t>
            </a:r>
          </a:p>
          <a:p>
            <a:endParaRPr lang="en-US" dirty="0"/>
          </a:p>
          <a:p>
            <a:r>
              <a:rPr lang="en-US" dirty="0"/>
              <a:t>Office of Tourism and Business Development Programs: </a:t>
            </a:r>
          </a:p>
          <a:p>
            <a:endParaRPr lang="en-US" dirty="0"/>
          </a:p>
          <a:p>
            <a:r>
              <a:rPr lang="en-US" dirty="0"/>
              <a:t>CONTINUED</a:t>
            </a:r>
          </a:p>
        </p:txBody>
      </p:sp>
      <p:sp>
        <p:nvSpPr>
          <p:cNvPr id="4" name="Content Placeholder 3">
            <a:extLst>
              <a:ext uri="{FF2B5EF4-FFF2-40B4-BE49-F238E27FC236}">
                <a16:creationId xmlns:a16="http://schemas.microsoft.com/office/drawing/2014/main" id="{FFD63FA6-2E8C-4F12-866C-F2E3C965337D}"/>
              </a:ext>
            </a:extLst>
          </p:cNvPr>
          <p:cNvSpPr>
            <a:spLocks noGrp="1"/>
          </p:cNvSpPr>
          <p:nvPr>
            <p:ph idx="1"/>
          </p:nvPr>
        </p:nvSpPr>
        <p:spPr>
          <a:xfrm>
            <a:off x="5105400" y="228600"/>
            <a:ext cx="6858000" cy="6629400"/>
          </a:xfrm>
        </p:spPr>
        <p:txBody>
          <a:bodyPr>
            <a:normAutofit fontScale="92500" lnSpcReduction="10000"/>
          </a:bodyPr>
          <a:lstStyle/>
          <a:p>
            <a:pPr marL="45720" indent="0">
              <a:buNone/>
            </a:pPr>
            <a:r>
              <a:rPr lang="en-US" dirty="0"/>
              <a:t>Research and Information Services</a:t>
            </a:r>
          </a:p>
          <a:p>
            <a:pPr marL="45720" indent="0">
              <a:buNone/>
            </a:pPr>
            <a:r>
              <a:rPr lang="en-US" dirty="0"/>
              <a:t>Sales and Constituent Services</a:t>
            </a:r>
          </a:p>
          <a:p>
            <a:r>
              <a:rPr lang="en-US" dirty="0"/>
              <a:t>Made in Montana </a:t>
            </a:r>
            <a:r>
              <a:rPr lang="en-US" dirty="0">
                <a:hlinkClick r:id="rId2"/>
              </a:rPr>
              <a:t>http://www.madeinmontanausa.com/</a:t>
            </a:r>
            <a:endParaRPr lang="en-US" dirty="0"/>
          </a:p>
          <a:p>
            <a:r>
              <a:rPr lang="en-US" dirty="0"/>
              <a:t>Tourism Grant Program </a:t>
            </a:r>
            <a:r>
              <a:rPr lang="en-US" dirty="0">
                <a:hlinkClick r:id="rId3"/>
              </a:rPr>
              <a:t>http://marketmt.com/Grants</a:t>
            </a:r>
            <a:endParaRPr lang="en-US" dirty="0"/>
          </a:p>
          <a:p>
            <a:pPr marL="45720" indent="0">
              <a:buNone/>
            </a:pPr>
            <a:r>
              <a:rPr lang="en-US" dirty="0"/>
              <a:t>Mission: The Tourism Grant program awards funds to projects that strengthen Montana’s economy through the development and enhancement of the state’s tourism and recreation industry.</a:t>
            </a:r>
          </a:p>
          <a:p>
            <a:pPr marL="45720" indent="0">
              <a:buNone/>
            </a:pPr>
            <a:r>
              <a:rPr lang="en-US" dirty="0"/>
              <a:t>Intent: The Tourism Grant program will fund projects that develop and enhance tourism and recreation products that are of interest to nonresident visitor profiles as outlined in “Montana Destination Brand Research.”</a:t>
            </a:r>
          </a:p>
          <a:p>
            <a:pPr marL="45720" indent="0">
              <a:buNone/>
            </a:pPr>
            <a:r>
              <a:rPr lang="en-US" dirty="0"/>
              <a:t>Strategy: Funds will be awarded to tourism and recreation projects that fall within the following general categories:</a:t>
            </a:r>
          </a:p>
          <a:p>
            <a:pPr lvl="1"/>
            <a:r>
              <a:rPr lang="en-US" dirty="0"/>
              <a:t>Arts / Culture / Heritage preservation</a:t>
            </a:r>
          </a:p>
          <a:p>
            <a:pPr lvl="1"/>
            <a:r>
              <a:rPr lang="en-US" dirty="0"/>
              <a:t>Visitor facility upgrades / construction</a:t>
            </a:r>
          </a:p>
          <a:p>
            <a:pPr lvl="1"/>
            <a:r>
              <a:rPr lang="en-US" dirty="0"/>
              <a:t>Niche product development</a:t>
            </a:r>
          </a:p>
          <a:p>
            <a:pPr marL="45720" indent="0">
              <a:buNone/>
            </a:pPr>
            <a:r>
              <a:rPr lang="en-US" dirty="0"/>
              <a:t>Applications are accepted online beginning July 1st of each fiscal year. The State’s fiscal year runs July 1 through June 30. The application cycle will close at 5:00 pm MST, September 30th.</a:t>
            </a:r>
          </a:p>
          <a:p>
            <a:pPr marL="45720" indent="0">
              <a:buNone/>
            </a:pPr>
            <a:endParaRPr lang="en-US" dirty="0"/>
          </a:p>
        </p:txBody>
      </p:sp>
    </p:spTree>
    <p:extLst>
      <p:ext uri="{BB962C8B-B14F-4D97-AF65-F5344CB8AC3E}">
        <p14:creationId xmlns:p14="http://schemas.microsoft.com/office/powerpoint/2010/main" val="245995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61522-9ADB-4B67-A08F-114B23DC38FF}"/>
              </a:ext>
            </a:extLst>
          </p:cNvPr>
          <p:cNvSpPr>
            <a:spLocks noGrp="1"/>
          </p:cNvSpPr>
          <p:nvPr>
            <p:ph type="title"/>
          </p:nvPr>
        </p:nvSpPr>
        <p:spPr/>
        <p:txBody>
          <a:bodyPr/>
          <a:lstStyle/>
          <a:p>
            <a:r>
              <a:rPr lang="en-US" dirty="0"/>
              <a:t>Funding Source	</a:t>
            </a:r>
          </a:p>
        </p:txBody>
      </p:sp>
      <p:sp>
        <p:nvSpPr>
          <p:cNvPr id="3" name="Text Placeholder 2">
            <a:extLst>
              <a:ext uri="{FF2B5EF4-FFF2-40B4-BE49-F238E27FC236}">
                <a16:creationId xmlns:a16="http://schemas.microsoft.com/office/drawing/2014/main" id="{DFB6CBA3-CAEF-4CF5-8E04-D2B7DCAF2A6E}"/>
              </a:ext>
            </a:extLst>
          </p:cNvPr>
          <p:cNvSpPr>
            <a:spLocks noGrp="1"/>
          </p:cNvSpPr>
          <p:nvPr>
            <p:ph type="body" sz="half" idx="2"/>
          </p:nvPr>
        </p:nvSpPr>
        <p:spPr/>
        <p:txBody>
          <a:bodyPr>
            <a:normAutofit fontScale="85000" lnSpcReduction="20000"/>
          </a:bodyPr>
          <a:lstStyle/>
          <a:p>
            <a:r>
              <a:rPr lang="en-US" dirty="0"/>
              <a:t>Montana Dept. of Commerce</a:t>
            </a:r>
          </a:p>
          <a:p>
            <a:endParaRPr lang="en-US" dirty="0"/>
          </a:p>
          <a:p>
            <a:r>
              <a:rPr lang="en-US" dirty="0"/>
              <a:t>Office of Tourism and Business Development Programs: </a:t>
            </a:r>
          </a:p>
          <a:p>
            <a:endParaRPr lang="en-US" dirty="0"/>
          </a:p>
          <a:p>
            <a:r>
              <a:rPr lang="en-US" dirty="0"/>
              <a:t>CONTINUED</a:t>
            </a:r>
          </a:p>
        </p:txBody>
      </p:sp>
      <p:sp>
        <p:nvSpPr>
          <p:cNvPr id="4" name="Content Placeholder 3">
            <a:extLst>
              <a:ext uri="{FF2B5EF4-FFF2-40B4-BE49-F238E27FC236}">
                <a16:creationId xmlns:a16="http://schemas.microsoft.com/office/drawing/2014/main" id="{FFD63FA6-2E8C-4F12-866C-F2E3C965337D}"/>
              </a:ext>
            </a:extLst>
          </p:cNvPr>
          <p:cNvSpPr>
            <a:spLocks noGrp="1"/>
          </p:cNvSpPr>
          <p:nvPr>
            <p:ph idx="1"/>
          </p:nvPr>
        </p:nvSpPr>
        <p:spPr>
          <a:xfrm>
            <a:off x="5105400" y="228600"/>
            <a:ext cx="6858000" cy="6629400"/>
          </a:xfrm>
        </p:spPr>
        <p:txBody>
          <a:bodyPr>
            <a:normAutofit/>
          </a:bodyPr>
          <a:lstStyle/>
          <a:p>
            <a:pPr marL="45720" indent="0">
              <a:buNone/>
            </a:pPr>
            <a:r>
              <a:rPr lang="en-US" dirty="0"/>
              <a:t>Finance Assistance: </a:t>
            </a:r>
          </a:p>
          <a:p>
            <a:r>
              <a:rPr lang="en-US" dirty="0"/>
              <a:t>Big Sky Economic Development Trust Fund </a:t>
            </a:r>
            <a:r>
              <a:rPr lang="en-US" dirty="0">
                <a:hlinkClick r:id="rId2"/>
              </a:rPr>
              <a:t>http://marketmt.com/BSTF</a:t>
            </a:r>
            <a:endParaRPr lang="en-US" dirty="0"/>
          </a:p>
          <a:p>
            <a:pPr lvl="1"/>
            <a:r>
              <a:rPr lang="en-US" dirty="0"/>
              <a:t>Economic Development Job Creation Projects: </a:t>
            </a:r>
          </a:p>
          <a:p>
            <a:pPr marL="365760" lvl="1" indent="0">
              <a:buNone/>
            </a:pPr>
            <a:r>
              <a:rPr lang="en-US" dirty="0"/>
              <a:t>July 9, 2017, August 27, 2017; October 9, 2017; November 19, 2017; January 9, 2018; February 18, 2018, April 9, 2018 and May 14th if needed.</a:t>
            </a:r>
          </a:p>
          <a:p>
            <a:pPr marL="365760" lvl="1" indent="0">
              <a:buNone/>
            </a:pPr>
            <a:r>
              <a:rPr lang="en-US" dirty="0"/>
              <a:t>Job Creation funding is awarded to create good paying jobs for residents in basic sector businesses, in the form of grants or loans. Local and tribal governments can apply on behalf of a basic sector business to create at least one net new eligible job in Montana. More information on eligible applicants and required activities for funded businesses can be found on the Job Creation Information Page. </a:t>
            </a:r>
          </a:p>
          <a:p>
            <a:pPr lvl="1"/>
            <a:r>
              <a:rPr lang="en-US" dirty="0"/>
              <a:t>Planning Projects:</a:t>
            </a:r>
          </a:p>
          <a:p>
            <a:pPr marL="365760" lvl="1" indent="0">
              <a:buNone/>
            </a:pPr>
            <a:r>
              <a:rPr lang="en-US" dirty="0"/>
              <a:t>July 9, 2017; October 9, 2017; January 9, 2018 and April 9, 2018. </a:t>
            </a:r>
          </a:p>
          <a:p>
            <a:pPr marL="365760" lvl="1" indent="0">
              <a:buNone/>
            </a:pPr>
            <a:r>
              <a:rPr lang="en-US" dirty="0"/>
              <a:t>The highest priority of the BSTF Planning Program are projects that support a critical activity to move forward an Economic Development project resulting in job creation projects and that directly assist a basic sector company.</a:t>
            </a:r>
          </a:p>
        </p:txBody>
      </p:sp>
    </p:spTree>
    <p:extLst>
      <p:ext uri="{BB962C8B-B14F-4D97-AF65-F5344CB8AC3E}">
        <p14:creationId xmlns:p14="http://schemas.microsoft.com/office/powerpoint/2010/main" val="2671576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61522-9ADB-4B67-A08F-114B23DC38FF}"/>
              </a:ext>
            </a:extLst>
          </p:cNvPr>
          <p:cNvSpPr>
            <a:spLocks noGrp="1"/>
          </p:cNvSpPr>
          <p:nvPr>
            <p:ph type="title"/>
          </p:nvPr>
        </p:nvSpPr>
        <p:spPr/>
        <p:txBody>
          <a:bodyPr/>
          <a:lstStyle/>
          <a:p>
            <a:r>
              <a:rPr lang="en-US" dirty="0"/>
              <a:t>Funding Source	</a:t>
            </a:r>
          </a:p>
        </p:txBody>
      </p:sp>
      <p:sp>
        <p:nvSpPr>
          <p:cNvPr id="3" name="Text Placeholder 2">
            <a:extLst>
              <a:ext uri="{FF2B5EF4-FFF2-40B4-BE49-F238E27FC236}">
                <a16:creationId xmlns:a16="http://schemas.microsoft.com/office/drawing/2014/main" id="{DFB6CBA3-CAEF-4CF5-8E04-D2B7DCAF2A6E}"/>
              </a:ext>
            </a:extLst>
          </p:cNvPr>
          <p:cNvSpPr>
            <a:spLocks noGrp="1"/>
          </p:cNvSpPr>
          <p:nvPr>
            <p:ph type="body" sz="half" idx="2"/>
          </p:nvPr>
        </p:nvSpPr>
        <p:spPr/>
        <p:txBody>
          <a:bodyPr>
            <a:normAutofit fontScale="85000" lnSpcReduction="20000"/>
          </a:bodyPr>
          <a:lstStyle/>
          <a:p>
            <a:r>
              <a:rPr lang="en-US" dirty="0"/>
              <a:t>Montana Dept. of Commerce</a:t>
            </a:r>
          </a:p>
          <a:p>
            <a:endParaRPr lang="en-US" dirty="0"/>
          </a:p>
          <a:p>
            <a:r>
              <a:rPr lang="en-US" dirty="0"/>
              <a:t>Office of Tourism and Business Development Programs: </a:t>
            </a:r>
          </a:p>
          <a:p>
            <a:endParaRPr lang="en-US" dirty="0"/>
          </a:p>
          <a:p>
            <a:r>
              <a:rPr lang="en-US" dirty="0"/>
              <a:t>CONTINUED</a:t>
            </a:r>
          </a:p>
        </p:txBody>
      </p:sp>
      <p:sp>
        <p:nvSpPr>
          <p:cNvPr id="4" name="Content Placeholder 3">
            <a:extLst>
              <a:ext uri="{FF2B5EF4-FFF2-40B4-BE49-F238E27FC236}">
                <a16:creationId xmlns:a16="http://schemas.microsoft.com/office/drawing/2014/main" id="{FFD63FA6-2E8C-4F12-866C-F2E3C965337D}"/>
              </a:ext>
            </a:extLst>
          </p:cNvPr>
          <p:cNvSpPr>
            <a:spLocks noGrp="1"/>
          </p:cNvSpPr>
          <p:nvPr>
            <p:ph idx="1"/>
          </p:nvPr>
        </p:nvSpPr>
        <p:spPr>
          <a:xfrm>
            <a:off x="5105400" y="228600"/>
            <a:ext cx="7086600" cy="6629400"/>
          </a:xfrm>
        </p:spPr>
        <p:txBody>
          <a:bodyPr>
            <a:normAutofit fontScale="70000" lnSpcReduction="20000"/>
          </a:bodyPr>
          <a:lstStyle/>
          <a:p>
            <a:pPr marL="45720" indent="0">
              <a:buNone/>
            </a:pPr>
            <a:r>
              <a:rPr lang="en-US" dirty="0"/>
              <a:t>Finance Assistance: </a:t>
            </a:r>
          </a:p>
          <a:p>
            <a:r>
              <a:rPr lang="en-US" dirty="0"/>
              <a:t>Montana Board of research and Commercialization Technology  </a:t>
            </a:r>
            <a:r>
              <a:rPr lang="en-US" dirty="0">
                <a:hlinkClick r:id="rId2"/>
              </a:rPr>
              <a:t>http://marketmt.com/MBRCT</a:t>
            </a:r>
            <a:endParaRPr lang="en-US" dirty="0"/>
          </a:p>
          <a:p>
            <a:pPr marL="45720" indent="0">
              <a:buNone/>
            </a:pPr>
            <a:r>
              <a:rPr lang="en-US" dirty="0"/>
              <a:t>The Montana Board of Research and Commercialization Technology (MBRCT) provides a predictable and stable source of funding for research and commercialization projects in Montana. MBRCT encourages economic development through investment in research projects that have a clear path to commercialization.</a:t>
            </a:r>
          </a:p>
          <a:p>
            <a:r>
              <a:rPr lang="en-US" dirty="0"/>
              <a:t>Certified Regional Development Corporations: </a:t>
            </a:r>
          </a:p>
          <a:p>
            <a:pPr marL="45720" indent="0">
              <a:buNone/>
            </a:pPr>
            <a:r>
              <a:rPr lang="en-US" dirty="0"/>
              <a:t>The Certified Regional Development Corporations (CRDC) program supports a regional approach to economic development, facilitating an efficient delivery of economic development programs by supporting regional capacity.  Currently Lincoln County is not part of a CRDC.  </a:t>
            </a:r>
          </a:p>
          <a:p>
            <a:r>
              <a:rPr lang="en-US" dirty="0"/>
              <a:t>Finance Information Center </a:t>
            </a:r>
            <a:r>
              <a:rPr lang="en-US" dirty="0">
                <a:hlinkClick r:id="rId3"/>
              </a:rPr>
              <a:t>http://mtfinanceonline.com/</a:t>
            </a:r>
            <a:endParaRPr lang="en-US" dirty="0"/>
          </a:p>
          <a:p>
            <a:pPr lvl="1"/>
            <a:r>
              <a:rPr lang="en-US" dirty="0"/>
              <a:t>Business Finance</a:t>
            </a:r>
          </a:p>
          <a:p>
            <a:pPr lvl="1"/>
            <a:r>
              <a:rPr lang="en-US" dirty="0"/>
              <a:t>Technical Assistance</a:t>
            </a:r>
          </a:p>
          <a:p>
            <a:pPr lvl="1"/>
            <a:r>
              <a:rPr lang="en-US" dirty="0"/>
              <a:t>Tribal Resources</a:t>
            </a:r>
          </a:p>
          <a:p>
            <a:pPr lvl="1"/>
            <a:r>
              <a:rPr lang="en-US" dirty="0"/>
              <a:t> Public Infrastructure</a:t>
            </a:r>
          </a:p>
          <a:p>
            <a:pPr lvl="1"/>
            <a:r>
              <a:rPr lang="en-US" dirty="0"/>
              <a:t>Housing Programs </a:t>
            </a:r>
          </a:p>
          <a:p>
            <a:pPr lvl="1"/>
            <a:r>
              <a:rPr lang="en-US" dirty="0"/>
              <a:t>Local Development</a:t>
            </a:r>
          </a:p>
          <a:p>
            <a:pPr marL="45720" indent="0" fontAlgn="base">
              <a:buNone/>
            </a:pPr>
            <a:r>
              <a:rPr lang="en-US" dirty="0"/>
              <a:t>The Montana Finance Information Center provides summary information for the most significant financing resources available from state, federal, and local institutions.</a:t>
            </a:r>
          </a:p>
          <a:p>
            <a:pPr marL="45720" indent="0" fontAlgn="base">
              <a:buNone/>
            </a:pPr>
            <a:r>
              <a:rPr lang="en-US" dirty="0"/>
              <a:t>This site has been constructed by the Montana Office of Tourism and Business Development, of the Montana Department of Commerce. Our goal is to assist the businesses and communities of Montana in achieving economic prosperity, keeping in mind that the vision of prosperity to be achieved must be defined by the businesses and communities that we serve.</a:t>
            </a:r>
          </a:p>
          <a:p>
            <a:pPr marL="365760" lvl="1" indent="0">
              <a:buNone/>
            </a:pPr>
            <a:endParaRPr lang="en-US" dirty="0"/>
          </a:p>
          <a:p>
            <a:pPr marL="45720" indent="0">
              <a:buNone/>
            </a:pPr>
            <a:endParaRPr lang="en-US" dirty="0"/>
          </a:p>
        </p:txBody>
      </p:sp>
    </p:spTree>
    <p:extLst>
      <p:ext uri="{BB962C8B-B14F-4D97-AF65-F5344CB8AC3E}">
        <p14:creationId xmlns:p14="http://schemas.microsoft.com/office/powerpoint/2010/main" val="90301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61522-9ADB-4B67-A08F-114B23DC38FF}"/>
              </a:ext>
            </a:extLst>
          </p:cNvPr>
          <p:cNvSpPr>
            <a:spLocks noGrp="1"/>
          </p:cNvSpPr>
          <p:nvPr>
            <p:ph type="title"/>
          </p:nvPr>
        </p:nvSpPr>
        <p:spPr/>
        <p:txBody>
          <a:bodyPr/>
          <a:lstStyle/>
          <a:p>
            <a:r>
              <a:rPr lang="en-US" dirty="0"/>
              <a:t>Funding Source	</a:t>
            </a:r>
          </a:p>
        </p:txBody>
      </p:sp>
      <p:sp>
        <p:nvSpPr>
          <p:cNvPr id="3" name="Text Placeholder 2">
            <a:extLst>
              <a:ext uri="{FF2B5EF4-FFF2-40B4-BE49-F238E27FC236}">
                <a16:creationId xmlns:a16="http://schemas.microsoft.com/office/drawing/2014/main" id="{DFB6CBA3-CAEF-4CF5-8E04-D2B7DCAF2A6E}"/>
              </a:ext>
            </a:extLst>
          </p:cNvPr>
          <p:cNvSpPr>
            <a:spLocks noGrp="1"/>
          </p:cNvSpPr>
          <p:nvPr>
            <p:ph type="body" sz="half" idx="2"/>
          </p:nvPr>
        </p:nvSpPr>
        <p:spPr/>
        <p:txBody>
          <a:bodyPr>
            <a:normAutofit fontScale="85000" lnSpcReduction="20000"/>
          </a:bodyPr>
          <a:lstStyle/>
          <a:p>
            <a:r>
              <a:rPr lang="en-US" dirty="0"/>
              <a:t>Montana Dept. of Commerce</a:t>
            </a:r>
          </a:p>
          <a:p>
            <a:endParaRPr lang="en-US" dirty="0"/>
          </a:p>
          <a:p>
            <a:r>
              <a:rPr lang="en-US" dirty="0"/>
              <a:t>Office of Tourism and Business Development Programs: </a:t>
            </a:r>
          </a:p>
          <a:p>
            <a:endParaRPr lang="en-US" dirty="0"/>
          </a:p>
          <a:p>
            <a:r>
              <a:rPr lang="en-US" dirty="0"/>
              <a:t>CONTINUED</a:t>
            </a:r>
          </a:p>
        </p:txBody>
      </p:sp>
      <p:sp>
        <p:nvSpPr>
          <p:cNvPr id="4" name="Content Placeholder 3">
            <a:extLst>
              <a:ext uri="{FF2B5EF4-FFF2-40B4-BE49-F238E27FC236}">
                <a16:creationId xmlns:a16="http://schemas.microsoft.com/office/drawing/2014/main" id="{FFD63FA6-2E8C-4F12-866C-F2E3C965337D}"/>
              </a:ext>
            </a:extLst>
          </p:cNvPr>
          <p:cNvSpPr>
            <a:spLocks noGrp="1"/>
          </p:cNvSpPr>
          <p:nvPr>
            <p:ph idx="1"/>
          </p:nvPr>
        </p:nvSpPr>
        <p:spPr>
          <a:xfrm>
            <a:off x="5105400" y="228600"/>
            <a:ext cx="7086600" cy="6629400"/>
          </a:xfrm>
        </p:spPr>
        <p:txBody>
          <a:bodyPr>
            <a:normAutofit/>
          </a:bodyPr>
          <a:lstStyle/>
          <a:p>
            <a:pPr marL="45720" indent="0">
              <a:buNone/>
            </a:pPr>
            <a:r>
              <a:rPr lang="en-US" dirty="0"/>
              <a:t>Finance Assistance: </a:t>
            </a:r>
          </a:p>
          <a:p>
            <a:r>
              <a:rPr lang="en-US" dirty="0"/>
              <a:t>Microbusiness Finance Program </a:t>
            </a:r>
            <a:r>
              <a:rPr lang="en-US" dirty="0">
                <a:hlinkClick r:id="rId2"/>
              </a:rPr>
              <a:t>http://marketmt.com/MBFP</a:t>
            </a:r>
            <a:endParaRPr lang="en-US" dirty="0"/>
          </a:p>
          <a:p>
            <a:pPr marL="45720" indent="0">
              <a:buNone/>
            </a:pPr>
            <a:r>
              <a:rPr lang="en-US" dirty="0"/>
              <a:t>The MicroBusiness Finance Program (MBFP) administers funding for the MicroBusiness Development Corporations (MBDCs) located across Montana. MBDCs work with Montana-based businesses with fewer than 10 full-time equivalent employees and gross annual revenues of less than $1,000,000. </a:t>
            </a:r>
          </a:p>
          <a:p>
            <a:pPr lvl="1"/>
            <a:r>
              <a:rPr lang="en-US" dirty="0"/>
              <a:t>Provide loans up to $100,000 to qualified microbusinesses;</a:t>
            </a:r>
          </a:p>
          <a:p>
            <a:pPr lvl="1"/>
            <a:r>
              <a:rPr lang="en-US" dirty="0"/>
              <a:t>Provide training and technical assistance to qualified microbusinesses; and</a:t>
            </a:r>
          </a:p>
          <a:p>
            <a:pPr lvl="1"/>
            <a:r>
              <a:rPr lang="en-US" dirty="0"/>
              <a:t>Underwrite and service their microloan portfolios.</a:t>
            </a:r>
          </a:p>
          <a:p>
            <a:pPr marL="365760" lvl="1" indent="0">
              <a:buNone/>
            </a:pPr>
            <a:r>
              <a:rPr lang="en-US" dirty="0"/>
              <a:t>Montana West Eco. Development out of Kalispell is our closest MBDC: </a:t>
            </a:r>
            <a:r>
              <a:rPr lang="en-US" dirty="0">
                <a:hlinkClick r:id="rId3"/>
              </a:rPr>
              <a:t>http://dobusinessinmontana.com/</a:t>
            </a:r>
            <a:endParaRPr lang="en-US" dirty="0"/>
          </a:p>
          <a:p>
            <a:pPr marL="45720" indent="0" fontAlgn="base">
              <a:buNone/>
            </a:pPr>
            <a:endParaRPr lang="en-US" dirty="0"/>
          </a:p>
          <a:p>
            <a:pPr marL="365760" lvl="1" indent="0">
              <a:buNone/>
            </a:pPr>
            <a:endParaRPr lang="en-US" dirty="0"/>
          </a:p>
          <a:p>
            <a:pPr marL="45720" indent="0">
              <a:buNone/>
            </a:pPr>
            <a:endParaRPr lang="en-US" dirty="0"/>
          </a:p>
        </p:txBody>
      </p:sp>
    </p:spTree>
    <p:extLst>
      <p:ext uri="{BB962C8B-B14F-4D97-AF65-F5344CB8AC3E}">
        <p14:creationId xmlns:p14="http://schemas.microsoft.com/office/powerpoint/2010/main" val="3532725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2413" y="533400"/>
            <a:ext cx="9144000" cy="533400"/>
          </a:xfrm>
        </p:spPr>
        <p:txBody>
          <a:bodyPr>
            <a:normAutofit fontScale="90000"/>
          </a:bodyPr>
          <a:lstStyle/>
          <a:p>
            <a:r>
              <a:rPr lang="en-US" dirty="0"/>
              <a:t>Agenda</a:t>
            </a:r>
          </a:p>
        </p:txBody>
      </p:sp>
      <p:sp>
        <p:nvSpPr>
          <p:cNvPr id="3" name="Content Placeholder 2"/>
          <p:cNvSpPr>
            <a:spLocks noGrp="1"/>
          </p:cNvSpPr>
          <p:nvPr>
            <p:ph type="body" idx="1"/>
          </p:nvPr>
        </p:nvSpPr>
        <p:spPr>
          <a:xfrm>
            <a:off x="914400" y="1066800"/>
            <a:ext cx="10591800" cy="5638800"/>
          </a:xfrm>
        </p:spPr>
        <p:txBody>
          <a:bodyPr>
            <a:normAutofit lnSpcReduction="10000"/>
          </a:bodyPr>
          <a:lstStyle/>
          <a:p>
            <a:pPr lvl="0" algn="l"/>
            <a:r>
              <a:rPr lang="en-US" dirty="0"/>
              <a:t>Welcome and Introductions</a:t>
            </a:r>
          </a:p>
          <a:p>
            <a:pPr lvl="0" algn="l"/>
            <a:endParaRPr lang="en-US" dirty="0"/>
          </a:p>
          <a:p>
            <a:pPr lvl="0" algn="l"/>
            <a:r>
              <a:rPr lang="en-US" dirty="0"/>
              <a:t>Review Current Projects: </a:t>
            </a:r>
          </a:p>
          <a:p>
            <a:pPr marL="342900" lvl="0" indent="-342900" algn="l">
              <a:buFont typeface="Arial" panose="020B0604020202020204" pitchFamily="34" charset="0"/>
              <a:buChar char="•"/>
            </a:pPr>
            <a:r>
              <a:rPr lang="en-US" dirty="0"/>
              <a:t>Town of Eureka Water Filtration Upgrade Project</a:t>
            </a:r>
          </a:p>
          <a:p>
            <a:pPr marL="342900" lvl="0" indent="-342900" algn="l">
              <a:buFont typeface="Arial" panose="020B0604020202020204" pitchFamily="34" charset="0"/>
              <a:buChar char="•"/>
            </a:pPr>
            <a:r>
              <a:rPr lang="en-US" dirty="0"/>
              <a:t>Lincoln County Fairgrounds Wastewater Project</a:t>
            </a:r>
          </a:p>
          <a:p>
            <a:pPr marL="342900" lvl="0" indent="-342900" algn="l">
              <a:buFont typeface="Arial" panose="020B0604020202020204" pitchFamily="34" charset="0"/>
              <a:buChar char="•"/>
            </a:pPr>
            <a:endParaRPr lang="en-US" dirty="0"/>
          </a:p>
          <a:p>
            <a:pPr lvl="0" algn="l"/>
            <a:r>
              <a:rPr lang="en-US" dirty="0"/>
              <a:t>Review of Eureka Strategic Plan, Capital Improvement Plan and the Lincoln County Survey Results</a:t>
            </a:r>
          </a:p>
          <a:p>
            <a:pPr lvl="0" algn="l"/>
            <a:endParaRPr lang="en-US" dirty="0"/>
          </a:p>
          <a:p>
            <a:pPr lvl="0" algn="l"/>
            <a:r>
              <a:rPr lang="en-US" dirty="0"/>
              <a:t>Review Funding Sources Availability</a:t>
            </a:r>
          </a:p>
          <a:p>
            <a:pPr lvl="0" algn="l"/>
            <a:endParaRPr lang="en-US" dirty="0"/>
          </a:p>
          <a:p>
            <a:pPr lvl="0" algn="l"/>
            <a:r>
              <a:rPr lang="en-US" dirty="0"/>
              <a:t>Needs Assessment: </a:t>
            </a:r>
          </a:p>
          <a:p>
            <a:pPr marL="342900" lvl="0" indent="-342900" algn="l">
              <a:buFont typeface="Arial" panose="020B0604020202020204" pitchFamily="34" charset="0"/>
              <a:buChar char="•"/>
            </a:pPr>
            <a:r>
              <a:rPr lang="en-US" dirty="0"/>
              <a:t>What is working well for the Town of Eureka and North Lincoln County? </a:t>
            </a:r>
          </a:p>
          <a:p>
            <a:pPr marL="342900" lvl="0" indent="-342900" algn="l">
              <a:buFont typeface="Arial" panose="020B0604020202020204" pitchFamily="34" charset="0"/>
              <a:buChar char="•"/>
            </a:pPr>
            <a:r>
              <a:rPr lang="en-US" dirty="0"/>
              <a:t>What Capital Improvement Projects for the Community would you like to see explored in the Tobacco Valley/Eureka area? </a:t>
            </a:r>
          </a:p>
          <a:p>
            <a:pPr marL="342900" lvl="0" indent="-342900" algn="l">
              <a:buFont typeface="Arial" panose="020B0604020202020204" pitchFamily="34" charset="0"/>
              <a:buChar char="•"/>
            </a:pPr>
            <a:r>
              <a:rPr lang="en-US" dirty="0"/>
              <a:t>What would you like to see the Town of Eureka and Lincoln County to work on in the next 3? 5? 10 years? </a:t>
            </a:r>
          </a:p>
          <a:p>
            <a:pPr marL="800100" lvl="1" indent="-342900">
              <a:buFont typeface="Arial" panose="020B0604020202020204" pitchFamily="34" charset="0"/>
              <a:buChar char="•"/>
            </a:pPr>
            <a:r>
              <a:rPr lang="en-US" dirty="0"/>
              <a:t>Focus areas: Infrastructure, Community Facilities and Services, Housing, and Economic Development</a:t>
            </a:r>
          </a:p>
          <a:p>
            <a:pPr lvl="0" algn="l"/>
            <a:endParaRPr lang="en-US" dirty="0"/>
          </a:p>
          <a:p>
            <a:pPr lvl="0" algn="l"/>
            <a:endParaRPr lang="en-US" dirty="0"/>
          </a:p>
          <a:p>
            <a:pPr lvl="0" algn="l"/>
            <a:endParaRPr lang="en-US" dirty="0"/>
          </a:p>
        </p:txBody>
      </p:sp>
    </p:spTree>
    <p:extLst>
      <p:ext uri="{BB962C8B-B14F-4D97-AF65-F5344CB8AC3E}">
        <p14:creationId xmlns:p14="http://schemas.microsoft.com/office/powerpoint/2010/main" val="33328173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61522-9ADB-4B67-A08F-114B23DC38FF}"/>
              </a:ext>
            </a:extLst>
          </p:cNvPr>
          <p:cNvSpPr>
            <a:spLocks noGrp="1"/>
          </p:cNvSpPr>
          <p:nvPr>
            <p:ph type="title"/>
          </p:nvPr>
        </p:nvSpPr>
        <p:spPr/>
        <p:txBody>
          <a:bodyPr/>
          <a:lstStyle/>
          <a:p>
            <a:r>
              <a:rPr lang="en-US" dirty="0"/>
              <a:t>Funding Source	</a:t>
            </a:r>
          </a:p>
        </p:txBody>
      </p:sp>
      <p:sp>
        <p:nvSpPr>
          <p:cNvPr id="3" name="Text Placeholder 2">
            <a:extLst>
              <a:ext uri="{FF2B5EF4-FFF2-40B4-BE49-F238E27FC236}">
                <a16:creationId xmlns:a16="http://schemas.microsoft.com/office/drawing/2014/main" id="{DFB6CBA3-CAEF-4CF5-8E04-D2B7DCAF2A6E}"/>
              </a:ext>
            </a:extLst>
          </p:cNvPr>
          <p:cNvSpPr>
            <a:spLocks noGrp="1"/>
          </p:cNvSpPr>
          <p:nvPr>
            <p:ph type="body" sz="half" idx="2"/>
          </p:nvPr>
        </p:nvSpPr>
        <p:spPr/>
        <p:txBody>
          <a:bodyPr>
            <a:normAutofit fontScale="85000" lnSpcReduction="20000"/>
          </a:bodyPr>
          <a:lstStyle/>
          <a:p>
            <a:r>
              <a:rPr lang="en-US" dirty="0"/>
              <a:t>Montana Dept. of Commerce</a:t>
            </a:r>
          </a:p>
          <a:p>
            <a:endParaRPr lang="en-US" dirty="0"/>
          </a:p>
          <a:p>
            <a:r>
              <a:rPr lang="en-US" dirty="0"/>
              <a:t>Office of Tourism and Business Development Programs: </a:t>
            </a:r>
          </a:p>
          <a:p>
            <a:endParaRPr lang="en-US" dirty="0"/>
          </a:p>
          <a:p>
            <a:r>
              <a:rPr lang="en-US" dirty="0"/>
              <a:t>CONTINUED</a:t>
            </a:r>
          </a:p>
        </p:txBody>
      </p:sp>
      <p:sp>
        <p:nvSpPr>
          <p:cNvPr id="4" name="Content Placeholder 3">
            <a:extLst>
              <a:ext uri="{FF2B5EF4-FFF2-40B4-BE49-F238E27FC236}">
                <a16:creationId xmlns:a16="http://schemas.microsoft.com/office/drawing/2014/main" id="{FFD63FA6-2E8C-4F12-866C-F2E3C965337D}"/>
              </a:ext>
            </a:extLst>
          </p:cNvPr>
          <p:cNvSpPr>
            <a:spLocks noGrp="1"/>
          </p:cNvSpPr>
          <p:nvPr>
            <p:ph idx="1"/>
          </p:nvPr>
        </p:nvSpPr>
        <p:spPr>
          <a:xfrm>
            <a:off x="5105400" y="228600"/>
            <a:ext cx="7086600" cy="6629400"/>
          </a:xfrm>
        </p:spPr>
        <p:txBody>
          <a:bodyPr>
            <a:normAutofit fontScale="92500" lnSpcReduction="10000"/>
          </a:bodyPr>
          <a:lstStyle/>
          <a:p>
            <a:pPr marL="45720" indent="0">
              <a:buNone/>
            </a:pPr>
            <a:r>
              <a:rPr lang="en-US" dirty="0"/>
              <a:t>Finance Assistance: </a:t>
            </a:r>
          </a:p>
          <a:p>
            <a:r>
              <a:rPr lang="en-US" dirty="0"/>
              <a:t>Primary Sector Workforce Training </a:t>
            </a:r>
            <a:r>
              <a:rPr lang="en-US" dirty="0">
                <a:hlinkClick r:id="rId2"/>
              </a:rPr>
              <a:t>http://marketmt.com/WTG</a:t>
            </a:r>
            <a:endParaRPr lang="en-US" dirty="0"/>
          </a:p>
          <a:p>
            <a:pPr marL="45720" indent="0">
              <a:buNone/>
            </a:pPr>
            <a:r>
              <a:rPr lang="en-US" dirty="0"/>
              <a:t>A primary sector business creating jobs in Montana is eligible for up to $5,000 for each net new full-time job created and $2,500 for each net new part-time job created that pays at least 170% of the state minimum wage. Training funds are not provided to the awarded applicant business until the jobs have been created at the qualifying wage and eligible expenses have been incurred. </a:t>
            </a:r>
          </a:p>
          <a:p>
            <a:pPr marL="45720" indent="0">
              <a:buNone/>
            </a:pPr>
            <a:r>
              <a:rPr lang="en-US" dirty="0"/>
              <a:t>Applications are accepted on an open-cycle basis until all available funds are committed.  Must be submitted by July 9</a:t>
            </a:r>
            <a:r>
              <a:rPr lang="en-US" baseline="30000" dirty="0"/>
              <a:t>th</a:t>
            </a:r>
            <a:r>
              <a:rPr lang="en-US" dirty="0"/>
              <a:t>, 2017 to be considered at the next Grant and Loan Review . </a:t>
            </a:r>
          </a:p>
          <a:p>
            <a:r>
              <a:rPr lang="en-US" dirty="0"/>
              <a:t>SBIR/STTR Matching Funds</a:t>
            </a:r>
          </a:p>
          <a:p>
            <a:pPr marL="45720" indent="0" fontAlgn="base">
              <a:buNone/>
            </a:pPr>
            <a:r>
              <a:rPr lang="en-US" dirty="0"/>
              <a:t>The SBIR/STTR Matching Funds Program assists technology-based Montana companies by providing additional funding that can be used for technology development or other uses during the time that the company is working on a Small Business Innovation Research or Small Business Technology Transfer (SBIR/STTR) project with a federal agency. This additional funding increases the likelihood that technology-based Montana companies will be able to develop products and services that can be successfully marketed.</a:t>
            </a:r>
          </a:p>
          <a:p>
            <a:pPr marL="45720" indent="0" fontAlgn="base">
              <a:buNone/>
            </a:pPr>
            <a:r>
              <a:rPr lang="en-US" dirty="0"/>
              <a:t>Grants of up to $60,000 are available on a yearly basis</a:t>
            </a:r>
          </a:p>
          <a:p>
            <a:pPr marL="365760" lvl="1" indent="0">
              <a:buNone/>
            </a:pPr>
            <a:endParaRPr lang="en-US" dirty="0"/>
          </a:p>
          <a:p>
            <a:pPr marL="45720" indent="0">
              <a:buNone/>
            </a:pPr>
            <a:endParaRPr lang="en-US" dirty="0"/>
          </a:p>
        </p:txBody>
      </p:sp>
    </p:spTree>
    <p:extLst>
      <p:ext uri="{BB962C8B-B14F-4D97-AF65-F5344CB8AC3E}">
        <p14:creationId xmlns:p14="http://schemas.microsoft.com/office/powerpoint/2010/main" val="3045349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61522-9ADB-4B67-A08F-114B23DC38FF}"/>
              </a:ext>
            </a:extLst>
          </p:cNvPr>
          <p:cNvSpPr>
            <a:spLocks noGrp="1"/>
          </p:cNvSpPr>
          <p:nvPr>
            <p:ph type="title"/>
          </p:nvPr>
        </p:nvSpPr>
        <p:spPr/>
        <p:txBody>
          <a:bodyPr/>
          <a:lstStyle/>
          <a:p>
            <a:r>
              <a:rPr lang="en-US" dirty="0"/>
              <a:t>Funding Source	</a:t>
            </a:r>
          </a:p>
        </p:txBody>
      </p:sp>
      <p:sp>
        <p:nvSpPr>
          <p:cNvPr id="3" name="Text Placeholder 2">
            <a:extLst>
              <a:ext uri="{FF2B5EF4-FFF2-40B4-BE49-F238E27FC236}">
                <a16:creationId xmlns:a16="http://schemas.microsoft.com/office/drawing/2014/main" id="{DFB6CBA3-CAEF-4CF5-8E04-D2B7DCAF2A6E}"/>
              </a:ext>
            </a:extLst>
          </p:cNvPr>
          <p:cNvSpPr>
            <a:spLocks noGrp="1"/>
          </p:cNvSpPr>
          <p:nvPr>
            <p:ph type="body" sz="half" idx="2"/>
          </p:nvPr>
        </p:nvSpPr>
        <p:spPr/>
        <p:txBody>
          <a:bodyPr>
            <a:normAutofit fontScale="85000" lnSpcReduction="20000"/>
          </a:bodyPr>
          <a:lstStyle/>
          <a:p>
            <a:r>
              <a:rPr lang="en-US" dirty="0"/>
              <a:t>Montana Dept. of Commerce</a:t>
            </a:r>
          </a:p>
          <a:p>
            <a:endParaRPr lang="en-US" dirty="0"/>
          </a:p>
          <a:p>
            <a:r>
              <a:rPr lang="en-US" dirty="0"/>
              <a:t>Office of Tourism and Business Development Programs: </a:t>
            </a:r>
          </a:p>
          <a:p>
            <a:endParaRPr lang="en-US" dirty="0"/>
          </a:p>
          <a:p>
            <a:r>
              <a:rPr lang="en-US" dirty="0"/>
              <a:t>CONTINUED</a:t>
            </a:r>
          </a:p>
        </p:txBody>
      </p:sp>
      <p:sp>
        <p:nvSpPr>
          <p:cNvPr id="4" name="Content Placeholder 3">
            <a:extLst>
              <a:ext uri="{FF2B5EF4-FFF2-40B4-BE49-F238E27FC236}">
                <a16:creationId xmlns:a16="http://schemas.microsoft.com/office/drawing/2014/main" id="{FFD63FA6-2E8C-4F12-866C-F2E3C965337D}"/>
              </a:ext>
            </a:extLst>
          </p:cNvPr>
          <p:cNvSpPr>
            <a:spLocks noGrp="1"/>
          </p:cNvSpPr>
          <p:nvPr>
            <p:ph idx="1"/>
          </p:nvPr>
        </p:nvSpPr>
        <p:spPr>
          <a:xfrm>
            <a:off x="5105400" y="228600"/>
            <a:ext cx="7086600" cy="6629400"/>
          </a:xfrm>
        </p:spPr>
        <p:txBody>
          <a:bodyPr>
            <a:normAutofit/>
          </a:bodyPr>
          <a:lstStyle/>
          <a:p>
            <a:pPr marL="45720" indent="0">
              <a:buNone/>
            </a:pPr>
            <a:r>
              <a:rPr lang="en-US" dirty="0"/>
              <a:t>Finance Assistance: </a:t>
            </a:r>
          </a:p>
          <a:p>
            <a:pPr marL="45720" indent="0">
              <a:buNone/>
            </a:pPr>
            <a:r>
              <a:rPr lang="en-US" dirty="0"/>
              <a:t>The Wood Products Revolving Loan Fund (WP RLF) provides loans to businesses in the wood products industry to create or retain jobs, targeting areas where timber jobs are most threatened, particularly in counties with lumber mills and other related facilities. WP RLF loans are available from two distinct programs. </a:t>
            </a:r>
            <a:r>
              <a:rPr lang="en-US" dirty="0">
                <a:hlinkClick r:id="rId2"/>
              </a:rPr>
              <a:t>http://marketmt.com/WPRLF</a:t>
            </a:r>
            <a:endParaRPr lang="en-US" dirty="0"/>
          </a:p>
          <a:p>
            <a:r>
              <a:rPr lang="en-US" dirty="0"/>
              <a:t>State Wood Products Revolving Loan Fund</a:t>
            </a:r>
          </a:p>
          <a:p>
            <a:pPr marL="45720" indent="0">
              <a:buNone/>
            </a:pPr>
            <a:r>
              <a:rPr lang="en-US" dirty="0"/>
              <a:t>State WP RLF loans are available to individuals, including private contractors, or small businesses, as defined by the Small Business Administration, that are part of the critical, primary wood processing infrastructure and have suffered economic hardships. State WP RLF loans may be used for the following:</a:t>
            </a:r>
          </a:p>
          <a:p>
            <a:pPr lvl="1"/>
            <a:r>
              <a:rPr lang="en-US" dirty="0"/>
              <a:t>Working capital</a:t>
            </a:r>
          </a:p>
          <a:p>
            <a:pPr lvl="1"/>
            <a:r>
              <a:rPr lang="en-US" dirty="0"/>
              <a:t>Purchase or lease of land or equipment</a:t>
            </a:r>
          </a:p>
          <a:p>
            <a:pPr lvl="1"/>
            <a:r>
              <a:rPr lang="en-US" dirty="0"/>
              <a:t>Updating infrastructure</a:t>
            </a:r>
          </a:p>
          <a:p>
            <a:pPr lvl="1"/>
            <a:r>
              <a:rPr lang="en-US" dirty="0"/>
              <a:t>Debt service</a:t>
            </a:r>
          </a:p>
          <a:p>
            <a:pPr marL="45720" indent="0">
              <a:buNone/>
            </a:pPr>
            <a:r>
              <a:rPr lang="en-US" dirty="0"/>
              <a:t>Currently the State WP RLF has $496,000 available for lending</a:t>
            </a:r>
          </a:p>
          <a:p>
            <a:pPr marL="45720" indent="0">
              <a:buNone/>
            </a:pPr>
            <a:endParaRPr lang="en-US" dirty="0"/>
          </a:p>
        </p:txBody>
      </p:sp>
    </p:spTree>
    <p:extLst>
      <p:ext uri="{BB962C8B-B14F-4D97-AF65-F5344CB8AC3E}">
        <p14:creationId xmlns:p14="http://schemas.microsoft.com/office/powerpoint/2010/main" val="1019954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61522-9ADB-4B67-A08F-114B23DC38FF}"/>
              </a:ext>
            </a:extLst>
          </p:cNvPr>
          <p:cNvSpPr>
            <a:spLocks noGrp="1"/>
          </p:cNvSpPr>
          <p:nvPr>
            <p:ph type="title"/>
          </p:nvPr>
        </p:nvSpPr>
        <p:spPr/>
        <p:txBody>
          <a:bodyPr/>
          <a:lstStyle/>
          <a:p>
            <a:r>
              <a:rPr lang="en-US" dirty="0"/>
              <a:t>Funding Source	</a:t>
            </a:r>
          </a:p>
        </p:txBody>
      </p:sp>
      <p:sp>
        <p:nvSpPr>
          <p:cNvPr id="3" name="Text Placeholder 2">
            <a:extLst>
              <a:ext uri="{FF2B5EF4-FFF2-40B4-BE49-F238E27FC236}">
                <a16:creationId xmlns:a16="http://schemas.microsoft.com/office/drawing/2014/main" id="{DFB6CBA3-CAEF-4CF5-8E04-D2B7DCAF2A6E}"/>
              </a:ext>
            </a:extLst>
          </p:cNvPr>
          <p:cNvSpPr>
            <a:spLocks noGrp="1"/>
          </p:cNvSpPr>
          <p:nvPr>
            <p:ph type="body" sz="half" idx="2"/>
          </p:nvPr>
        </p:nvSpPr>
        <p:spPr/>
        <p:txBody>
          <a:bodyPr>
            <a:normAutofit fontScale="85000" lnSpcReduction="20000"/>
          </a:bodyPr>
          <a:lstStyle/>
          <a:p>
            <a:r>
              <a:rPr lang="en-US" dirty="0"/>
              <a:t>Montana Dept. of Commerce</a:t>
            </a:r>
          </a:p>
          <a:p>
            <a:endParaRPr lang="en-US" dirty="0"/>
          </a:p>
          <a:p>
            <a:r>
              <a:rPr lang="en-US" dirty="0"/>
              <a:t>Office of Tourism and Business Development Programs: </a:t>
            </a:r>
          </a:p>
          <a:p>
            <a:endParaRPr lang="en-US" dirty="0"/>
          </a:p>
          <a:p>
            <a:r>
              <a:rPr lang="en-US" dirty="0"/>
              <a:t>CONTINUED</a:t>
            </a:r>
          </a:p>
        </p:txBody>
      </p:sp>
      <p:sp>
        <p:nvSpPr>
          <p:cNvPr id="4" name="Content Placeholder 3">
            <a:extLst>
              <a:ext uri="{FF2B5EF4-FFF2-40B4-BE49-F238E27FC236}">
                <a16:creationId xmlns:a16="http://schemas.microsoft.com/office/drawing/2014/main" id="{FFD63FA6-2E8C-4F12-866C-F2E3C965337D}"/>
              </a:ext>
            </a:extLst>
          </p:cNvPr>
          <p:cNvSpPr>
            <a:spLocks noGrp="1"/>
          </p:cNvSpPr>
          <p:nvPr>
            <p:ph idx="1"/>
          </p:nvPr>
        </p:nvSpPr>
        <p:spPr>
          <a:xfrm>
            <a:off x="5105400" y="228600"/>
            <a:ext cx="7086600" cy="6629400"/>
          </a:xfrm>
        </p:spPr>
        <p:txBody>
          <a:bodyPr>
            <a:normAutofit fontScale="92500" lnSpcReduction="20000"/>
          </a:bodyPr>
          <a:lstStyle/>
          <a:p>
            <a:pPr marL="45720" indent="0">
              <a:buNone/>
            </a:pPr>
            <a:r>
              <a:rPr lang="en-US" dirty="0"/>
              <a:t>Finance Assistance: </a:t>
            </a:r>
          </a:p>
          <a:p>
            <a:pPr marL="45720" indent="0">
              <a:buNone/>
            </a:pPr>
            <a:r>
              <a:rPr lang="en-US" dirty="0"/>
              <a:t>The Wood Products Revolving Loan Fund (WP RLF) provides loans to businesses in the wood products industry to create or retain jobs, targeting areas where timber jobs are most threatened, particularly in counties with lumber mills and other related facilities. WP RLF loans are available from two distinct programs. </a:t>
            </a:r>
            <a:r>
              <a:rPr lang="en-US" dirty="0">
                <a:hlinkClick r:id="rId2"/>
              </a:rPr>
              <a:t>http://marketmt.com/WPRLF</a:t>
            </a:r>
            <a:endParaRPr lang="en-US" dirty="0"/>
          </a:p>
          <a:p>
            <a:r>
              <a:rPr lang="en-US" dirty="0"/>
              <a:t>Economic Development Administration Wood Products Revolving Loan Fund</a:t>
            </a:r>
          </a:p>
          <a:p>
            <a:pPr marL="45720" indent="0">
              <a:buNone/>
            </a:pPr>
            <a:r>
              <a:rPr lang="en-US" dirty="0"/>
              <a:t>EDA WP RLF loans are available to individuals, including private contractors, and wood products businesses, that are part of the critical, primary wood processing infrastructure and have suffered economic hardships. EDA WP RLF loans may be used for the following:</a:t>
            </a:r>
          </a:p>
          <a:p>
            <a:pPr lvl="1"/>
            <a:r>
              <a:rPr lang="en-US" dirty="0"/>
              <a:t>Working capital</a:t>
            </a:r>
          </a:p>
          <a:p>
            <a:pPr lvl="1"/>
            <a:r>
              <a:rPr lang="en-US" dirty="0"/>
              <a:t>Equipment loans</a:t>
            </a:r>
          </a:p>
          <a:p>
            <a:pPr lvl="1"/>
            <a:r>
              <a:rPr lang="en-US" dirty="0"/>
              <a:t>Other activities that do not include contracted labor and construction</a:t>
            </a:r>
          </a:p>
          <a:p>
            <a:pPr marL="45720" indent="0">
              <a:buNone/>
            </a:pPr>
            <a:r>
              <a:rPr lang="en-US" dirty="0"/>
              <a:t>The maximum funding amount is $20,000 per created or retained job, and may not exceed $2 million. Loan recipients may not apply for another WP RLF loan until two years after the date their previous loan was approved.</a:t>
            </a:r>
          </a:p>
          <a:p>
            <a:pPr marL="45720" indent="0">
              <a:buNone/>
            </a:pPr>
            <a:r>
              <a:rPr lang="en-US" dirty="0"/>
              <a:t>Currently the EDA WP RLF loan fund has $1,633,800 available for lending.</a:t>
            </a:r>
          </a:p>
        </p:txBody>
      </p:sp>
    </p:spTree>
    <p:extLst>
      <p:ext uri="{BB962C8B-B14F-4D97-AF65-F5344CB8AC3E}">
        <p14:creationId xmlns:p14="http://schemas.microsoft.com/office/powerpoint/2010/main" val="692949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7395D-D85D-46EA-AB06-B96E3755A617}"/>
              </a:ext>
            </a:extLst>
          </p:cNvPr>
          <p:cNvSpPr>
            <a:spLocks noGrp="1"/>
          </p:cNvSpPr>
          <p:nvPr>
            <p:ph type="title"/>
          </p:nvPr>
        </p:nvSpPr>
        <p:spPr/>
        <p:txBody>
          <a:bodyPr/>
          <a:lstStyle/>
          <a:p>
            <a:r>
              <a:rPr lang="en-US" dirty="0"/>
              <a:t>Funding Source</a:t>
            </a:r>
          </a:p>
        </p:txBody>
      </p:sp>
      <p:sp>
        <p:nvSpPr>
          <p:cNvPr id="3" name="Text Placeholder 2">
            <a:extLst>
              <a:ext uri="{FF2B5EF4-FFF2-40B4-BE49-F238E27FC236}">
                <a16:creationId xmlns:a16="http://schemas.microsoft.com/office/drawing/2014/main" id="{5041A378-BA95-44EE-8EBC-0A5F65DAD3BE}"/>
              </a:ext>
            </a:extLst>
          </p:cNvPr>
          <p:cNvSpPr>
            <a:spLocks noGrp="1"/>
          </p:cNvSpPr>
          <p:nvPr>
            <p:ph type="body" sz="half" idx="2"/>
          </p:nvPr>
        </p:nvSpPr>
        <p:spPr/>
        <p:txBody>
          <a:bodyPr/>
          <a:lstStyle/>
          <a:p>
            <a:r>
              <a:rPr lang="en-US" dirty="0"/>
              <a:t>Montana Dept. of Labor </a:t>
            </a:r>
          </a:p>
          <a:p>
            <a:r>
              <a:rPr lang="en-US" dirty="0"/>
              <a:t>Workforce Training Programs</a:t>
            </a:r>
          </a:p>
          <a:p>
            <a:endParaRPr lang="en-US" dirty="0"/>
          </a:p>
        </p:txBody>
      </p:sp>
      <p:sp>
        <p:nvSpPr>
          <p:cNvPr id="4" name="Content Placeholder 3">
            <a:extLst>
              <a:ext uri="{FF2B5EF4-FFF2-40B4-BE49-F238E27FC236}">
                <a16:creationId xmlns:a16="http://schemas.microsoft.com/office/drawing/2014/main" id="{58B49AD6-D8E0-4EF9-AB7B-103520C30116}"/>
              </a:ext>
            </a:extLst>
          </p:cNvPr>
          <p:cNvSpPr>
            <a:spLocks noGrp="1"/>
          </p:cNvSpPr>
          <p:nvPr>
            <p:ph idx="1"/>
          </p:nvPr>
        </p:nvSpPr>
        <p:spPr>
          <a:xfrm>
            <a:off x="4953000" y="228600"/>
            <a:ext cx="7010400" cy="6400800"/>
          </a:xfrm>
        </p:spPr>
        <p:txBody>
          <a:bodyPr>
            <a:normAutofit fontScale="55000" lnSpcReduction="20000"/>
          </a:bodyPr>
          <a:lstStyle/>
          <a:p>
            <a:pPr marL="45720" indent="0" fontAlgn="base">
              <a:buNone/>
            </a:pPr>
            <a:r>
              <a:rPr lang="en-US" dirty="0"/>
              <a:t>Incumbent Worker Training Program: </a:t>
            </a:r>
            <a:r>
              <a:rPr lang="en-US" dirty="0">
                <a:hlinkClick r:id="rId2"/>
              </a:rPr>
              <a:t>http://wsd.dli.mt.gov/employers/incumbent-worker-training-program</a:t>
            </a:r>
            <a:endParaRPr lang="en-US" dirty="0"/>
          </a:p>
          <a:p>
            <a:pPr marL="45720" indent="0" fontAlgn="base">
              <a:buNone/>
            </a:pPr>
            <a:r>
              <a:rPr lang="en-US" dirty="0"/>
              <a:t>The Incumbent Worker Training program is a program that provides </a:t>
            </a:r>
            <a:r>
              <a:rPr lang="en-US" b="1" dirty="0"/>
              <a:t>grant funding</a:t>
            </a:r>
            <a:r>
              <a:rPr lang="en-US" dirty="0"/>
              <a:t> to help eligible Montana small businesses purchase training for their existing (incumbent) workers. Its intent is to help preserve existing jobs for Montana residents. Training can be customized to meet specific needs.</a:t>
            </a:r>
          </a:p>
          <a:p>
            <a:pPr lvl="1" fontAlgn="base"/>
            <a:r>
              <a:rPr lang="en-US" dirty="0"/>
              <a:t>Qualifying Businesses</a:t>
            </a:r>
          </a:p>
          <a:p>
            <a:pPr lvl="1" fontAlgn="base"/>
            <a:r>
              <a:rPr lang="en-US" dirty="0"/>
              <a:t>In operation in Montana at least one year</a:t>
            </a:r>
          </a:p>
          <a:p>
            <a:pPr lvl="1" fontAlgn="base"/>
            <a:r>
              <a:rPr lang="en-US" dirty="0"/>
              <a:t>No more than 20 employees per location, and no more than 50 statewide</a:t>
            </a:r>
          </a:p>
          <a:p>
            <a:pPr lvl="1" fontAlgn="base"/>
            <a:r>
              <a:rPr lang="en-US" dirty="0"/>
              <a:t>An existing client of one of the three following economic development partners: </a:t>
            </a:r>
            <a:r>
              <a:rPr lang="en-US" u="sng" dirty="0">
                <a:hlinkClick r:id="rId3"/>
              </a:rPr>
              <a:t>Business Expansion and Retention (BEAR)</a:t>
            </a:r>
            <a:r>
              <a:rPr lang="en-US" dirty="0"/>
              <a:t>, </a:t>
            </a:r>
            <a:r>
              <a:rPr lang="en-US" u="sng" dirty="0">
                <a:hlinkClick r:id="rId4"/>
              </a:rPr>
              <a:t>Montana Manufacturing Extension Center (MMEC)</a:t>
            </a:r>
            <a:r>
              <a:rPr lang="en-US" dirty="0"/>
              <a:t>, or </a:t>
            </a:r>
            <a:r>
              <a:rPr lang="en-US" u="sng" dirty="0">
                <a:hlinkClick r:id="rId5"/>
              </a:rPr>
              <a:t>Small Business Development Center (SBDC)</a:t>
            </a:r>
            <a:endParaRPr lang="en-US" dirty="0"/>
          </a:p>
          <a:p>
            <a:pPr lvl="1" fontAlgn="base"/>
            <a:r>
              <a:rPr lang="en-US" dirty="0"/>
              <a:t>Must be registered with the Montana Secretary of State’s Office as a(n): Association, Corporation, LLC, Partnership, or Sole Proprietor.* </a:t>
            </a:r>
            <a:r>
              <a:rPr lang="en-US" i="1" dirty="0"/>
              <a:t>Some exceptions apply.</a:t>
            </a:r>
            <a:endParaRPr lang="en-US" dirty="0"/>
          </a:p>
          <a:p>
            <a:pPr marL="45720" indent="0" fontAlgn="base">
              <a:buNone/>
            </a:pPr>
            <a:r>
              <a:rPr lang="en-US" dirty="0"/>
              <a:t>Permanent employees must work at least 20 hours a week on average and have completed their probationary period to qualify for grant funding.</a:t>
            </a:r>
          </a:p>
          <a:p>
            <a:pPr marL="45720" indent="0" fontAlgn="base">
              <a:buNone/>
            </a:pPr>
            <a:r>
              <a:rPr lang="en-US" dirty="0"/>
              <a:t>Training must be </a:t>
            </a:r>
            <a:r>
              <a:rPr lang="en-US" b="1" dirty="0"/>
              <a:t>skill-based</a:t>
            </a:r>
            <a:r>
              <a:rPr lang="en-US" dirty="0"/>
              <a:t> or </a:t>
            </a:r>
            <a:r>
              <a:rPr lang="en-US" b="1" dirty="0"/>
              <a:t>result in a certificate or accreditation</a:t>
            </a:r>
            <a:r>
              <a:rPr lang="en-US" dirty="0"/>
              <a:t> and improve productivity, efficiency, or wages in the worker’s existing job.</a:t>
            </a:r>
          </a:p>
          <a:p>
            <a:pPr marL="45720" indent="0" fontAlgn="base">
              <a:buNone/>
            </a:pPr>
            <a:r>
              <a:rPr lang="en-US" dirty="0"/>
              <a:t>Training should be </a:t>
            </a:r>
            <a:r>
              <a:rPr lang="en-US" b="1" dirty="0"/>
              <a:t>short-term</a:t>
            </a:r>
            <a:r>
              <a:rPr lang="en-US" dirty="0"/>
              <a:t> (completed within 1 year) and the business must have a demonstrated need for the training as a way to remain competitive in their industry or the economy.</a:t>
            </a:r>
          </a:p>
          <a:p>
            <a:pPr marL="45720" indent="0" fontAlgn="base">
              <a:buNone/>
            </a:pPr>
            <a:r>
              <a:rPr lang="en-US" b="1" dirty="0"/>
              <a:t>Conferences and training affiliated with conferences will not be funded.</a:t>
            </a:r>
            <a:endParaRPr lang="en-US" dirty="0"/>
          </a:p>
          <a:p>
            <a:pPr fontAlgn="base"/>
            <a:r>
              <a:rPr lang="en-US" dirty="0"/>
              <a:t>Grant funding may reimburse all or part of the costs of training eligible employees.</a:t>
            </a:r>
          </a:p>
          <a:p>
            <a:pPr fontAlgn="base"/>
            <a:r>
              <a:rPr lang="en-US" dirty="0"/>
              <a:t>Reimbursable expenses include:</a:t>
            </a:r>
          </a:p>
          <a:p>
            <a:pPr fontAlgn="base"/>
            <a:r>
              <a:rPr lang="en-US" dirty="0"/>
              <a:t>Tuition, registration, fees, and required materials. Asset purchases are not eligible.</a:t>
            </a:r>
          </a:p>
          <a:p>
            <a:pPr fontAlgn="base"/>
            <a:r>
              <a:rPr lang="en-US" dirty="0"/>
              <a:t>Transportation required to attend training such as mileage or airfare.</a:t>
            </a:r>
          </a:p>
          <a:p>
            <a:pPr fontAlgn="base"/>
            <a:r>
              <a:rPr lang="en-US" dirty="0"/>
              <a:t>Lodging required to attend training.</a:t>
            </a:r>
          </a:p>
          <a:p>
            <a:endParaRPr lang="en-US" dirty="0"/>
          </a:p>
        </p:txBody>
      </p:sp>
    </p:spTree>
    <p:extLst>
      <p:ext uri="{BB962C8B-B14F-4D97-AF65-F5344CB8AC3E}">
        <p14:creationId xmlns:p14="http://schemas.microsoft.com/office/powerpoint/2010/main" val="1724963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66FC9-E649-423A-A796-6A75FEC6464E}"/>
              </a:ext>
            </a:extLst>
          </p:cNvPr>
          <p:cNvSpPr>
            <a:spLocks noGrp="1"/>
          </p:cNvSpPr>
          <p:nvPr>
            <p:ph type="title"/>
          </p:nvPr>
        </p:nvSpPr>
        <p:spPr/>
        <p:txBody>
          <a:bodyPr/>
          <a:lstStyle/>
          <a:p>
            <a:r>
              <a:rPr lang="en-US" dirty="0"/>
              <a:t>Funding Source</a:t>
            </a:r>
          </a:p>
        </p:txBody>
      </p:sp>
      <p:sp>
        <p:nvSpPr>
          <p:cNvPr id="3" name="Text Placeholder 2">
            <a:extLst>
              <a:ext uri="{FF2B5EF4-FFF2-40B4-BE49-F238E27FC236}">
                <a16:creationId xmlns:a16="http://schemas.microsoft.com/office/drawing/2014/main" id="{F975C23D-99A7-455C-AB4E-937D163ED657}"/>
              </a:ext>
            </a:extLst>
          </p:cNvPr>
          <p:cNvSpPr>
            <a:spLocks noGrp="1"/>
          </p:cNvSpPr>
          <p:nvPr>
            <p:ph type="body" sz="half" idx="2"/>
          </p:nvPr>
        </p:nvSpPr>
        <p:spPr/>
        <p:txBody>
          <a:bodyPr/>
          <a:lstStyle/>
          <a:p>
            <a:r>
              <a:rPr lang="en-US" dirty="0"/>
              <a:t>Montana Board of Investment Programs</a:t>
            </a:r>
          </a:p>
        </p:txBody>
      </p:sp>
      <p:sp>
        <p:nvSpPr>
          <p:cNvPr id="4" name="Content Placeholder 3">
            <a:extLst>
              <a:ext uri="{FF2B5EF4-FFF2-40B4-BE49-F238E27FC236}">
                <a16:creationId xmlns:a16="http://schemas.microsoft.com/office/drawing/2014/main" id="{2A5A747F-9CFB-4900-85EA-A0AA13710789}"/>
              </a:ext>
            </a:extLst>
          </p:cNvPr>
          <p:cNvSpPr>
            <a:spLocks noGrp="1"/>
          </p:cNvSpPr>
          <p:nvPr>
            <p:ph idx="1"/>
          </p:nvPr>
        </p:nvSpPr>
        <p:spPr>
          <a:xfrm>
            <a:off x="5105400" y="152400"/>
            <a:ext cx="6627812" cy="6019800"/>
          </a:xfrm>
        </p:spPr>
        <p:txBody>
          <a:bodyPr>
            <a:normAutofit fontScale="92500" lnSpcReduction="10000"/>
          </a:bodyPr>
          <a:lstStyle/>
          <a:p>
            <a:pPr marL="45720" indent="0">
              <a:buNone/>
            </a:pPr>
            <a:r>
              <a:rPr lang="en-US" dirty="0"/>
              <a:t>Montana Board of Investments: </a:t>
            </a:r>
            <a:r>
              <a:rPr lang="en-US" dirty="0">
                <a:hlinkClick r:id="rId2"/>
              </a:rPr>
              <a:t>http://investmentmt.com/</a:t>
            </a:r>
            <a:endParaRPr lang="en-US" dirty="0"/>
          </a:p>
          <a:p>
            <a:r>
              <a:rPr lang="en-US" dirty="0"/>
              <a:t>Unified Investment Program</a:t>
            </a:r>
          </a:p>
          <a:p>
            <a:pPr marL="45720" indent="0" fontAlgn="base">
              <a:buNone/>
            </a:pPr>
            <a:r>
              <a:rPr lang="en-US" dirty="0"/>
              <a:t>By law, the Board administers the Unified Investments Program required by the Montana Constitution. With very few exceptions, all money is invested by the Board.</a:t>
            </a:r>
          </a:p>
          <a:p>
            <a:r>
              <a:rPr lang="en-US" dirty="0"/>
              <a:t>In-State Loan Programs</a:t>
            </a:r>
          </a:p>
          <a:p>
            <a:pPr marL="45720" indent="0">
              <a:buNone/>
            </a:pPr>
            <a:r>
              <a:rPr lang="en-US" dirty="0"/>
              <a:t>As a component of the State's overall economic development efforts, the Board administers various loan and infrastructure programs for new and expanding businesses</a:t>
            </a:r>
          </a:p>
          <a:p>
            <a:r>
              <a:rPr lang="en-US" dirty="0"/>
              <a:t>Municipal Finance Programs</a:t>
            </a:r>
          </a:p>
          <a:p>
            <a:pPr marL="45720" indent="0">
              <a:buNone/>
            </a:pPr>
            <a:r>
              <a:rPr lang="en-US" dirty="0"/>
              <a:t>The INTERCAP program provides low-interest loans for a wide variety of needs to Montana local governments</a:t>
            </a:r>
          </a:p>
          <a:p>
            <a:r>
              <a:rPr lang="en-US" dirty="0"/>
              <a:t>Short-Term Investment Program</a:t>
            </a:r>
          </a:p>
          <a:p>
            <a:pPr marL="45720" indent="0">
              <a:buNone/>
            </a:pPr>
            <a:r>
              <a:rPr lang="en-US" dirty="0"/>
              <a:t>The Board's Short Term Investment Pool is a highly liquid investment fund available to state and local governments to serve their short term cash flow and deposit needs.</a:t>
            </a:r>
          </a:p>
        </p:txBody>
      </p:sp>
    </p:spTree>
    <p:extLst>
      <p:ext uri="{BB962C8B-B14F-4D97-AF65-F5344CB8AC3E}">
        <p14:creationId xmlns:p14="http://schemas.microsoft.com/office/powerpoint/2010/main" val="196452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78B2A-27DC-453E-86B1-EFD522FA3BDA}"/>
              </a:ext>
            </a:extLst>
          </p:cNvPr>
          <p:cNvSpPr>
            <a:spLocks noGrp="1"/>
          </p:cNvSpPr>
          <p:nvPr>
            <p:ph type="title"/>
          </p:nvPr>
        </p:nvSpPr>
        <p:spPr/>
        <p:txBody>
          <a:bodyPr/>
          <a:lstStyle/>
          <a:p>
            <a:r>
              <a:rPr lang="en-US" dirty="0"/>
              <a:t>Funding Source</a:t>
            </a:r>
          </a:p>
        </p:txBody>
      </p:sp>
      <p:sp>
        <p:nvSpPr>
          <p:cNvPr id="3" name="Text Placeholder 2">
            <a:extLst>
              <a:ext uri="{FF2B5EF4-FFF2-40B4-BE49-F238E27FC236}">
                <a16:creationId xmlns:a16="http://schemas.microsoft.com/office/drawing/2014/main" id="{156858A9-1E58-40EC-8E29-5133B0884940}"/>
              </a:ext>
            </a:extLst>
          </p:cNvPr>
          <p:cNvSpPr>
            <a:spLocks noGrp="1"/>
          </p:cNvSpPr>
          <p:nvPr>
            <p:ph type="body" sz="half" idx="2"/>
          </p:nvPr>
        </p:nvSpPr>
        <p:spPr/>
        <p:txBody>
          <a:bodyPr/>
          <a:lstStyle/>
          <a:p>
            <a:r>
              <a:rPr lang="en-US" dirty="0"/>
              <a:t>US Dept. of Commerce </a:t>
            </a:r>
          </a:p>
          <a:p>
            <a:endParaRPr lang="en-US" dirty="0"/>
          </a:p>
          <a:p>
            <a:r>
              <a:rPr lang="en-US" dirty="0"/>
              <a:t>Economic Development Administration</a:t>
            </a:r>
          </a:p>
        </p:txBody>
      </p:sp>
      <p:sp>
        <p:nvSpPr>
          <p:cNvPr id="4" name="Content Placeholder 3">
            <a:extLst>
              <a:ext uri="{FF2B5EF4-FFF2-40B4-BE49-F238E27FC236}">
                <a16:creationId xmlns:a16="http://schemas.microsoft.com/office/drawing/2014/main" id="{8BCE6437-1A23-48D5-ADCA-D5F38B0544C8}"/>
              </a:ext>
            </a:extLst>
          </p:cNvPr>
          <p:cNvSpPr>
            <a:spLocks noGrp="1"/>
          </p:cNvSpPr>
          <p:nvPr>
            <p:ph idx="1"/>
          </p:nvPr>
        </p:nvSpPr>
        <p:spPr>
          <a:xfrm>
            <a:off x="5105400" y="152400"/>
            <a:ext cx="7086600" cy="6705600"/>
          </a:xfrm>
        </p:spPr>
        <p:txBody>
          <a:bodyPr>
            <a:normAutofit fontScale="92500" lnSpcReduction="20000"/>
          </a:bodyPr>
          <a:lstStyle/>
          <a:p>
            <a:pPr marL="45720" indent="0">
              <a:buNone/>
            </a:pPr>
            <a:r>
              <a:rPr lang="en-US" dirty="0"/>
              <a:t>EDA Funding Opportunities  </a:t>
            </a:r>
            <a:r>
              <a:rPr lang="en-US" dirty="0">
                <a:hlinkClick r:id="rId2"/>
              </a:rPr>
              <a:t>https://www.eda.gov/funding-opportunities/</a:t>
            </a:r>
            <a:endParaRPr lang="en-US" dirty="0"/>
          </a:p>
          <a:p>
            <a:r>
              <a:rPr lang="en-US" dirty="0"/>
              <a:t>International Engagement Ready Communities Competition: </a:t>
            </a:r>
          </a:p>
          <a:p>
            <a:pPr marL="45720" indent="0">
              <a:buNone/>
            </a:pPr>
            <a:r>
              <a:rPr lang="en-US" dirty="0"/>
              <a:t>This $600,000 program seeks to help drive foreign direct investment (FDI) in U.S. communities with diverse economic development needs by enhancing their FDI attraction and export promotion efforts. Applications were due by June 12</a:t>
            </a:r>
            <a:r>
              <a:rPr lang="en-US" baseline="30000" dirty="0"/>
              <a:t>th</a:t>
            </a:r>
            <a:r>
              <a:rPr lang="en-US" dirty="0"/>
              <a:t>. </a:t>
            </a:r>
          </a:p>
          <a:p>
            <a:r>
              <a:rPr lang="en-US" dirty="0"/>
              <a:t>Regional Innovation Strategies Program Competition</a:t>
            </a:r>
          </a:p>
          <a:p>
            <a:pPr marL="45720" indent="0">
              <a:buNone/>
            </a:pPr>
            <a:r>
              <a:rPr lang="en-US" dirty="0"/>
              <a:t>EDA currently awards grants that build regional capacity to translate innovations into jobs (1) through proof-of-concept and commercialization assistance to innovators and entrepreneurs and (2) through operational support for organizations that provide essential early-stage risk capital to innovators and entrepreneurs. The RIS Program consists of two separate competitions: the i6 Challenge and Seed Fund Support (SFS) Grants competition. The i6 Challenge is a leading national initiative designed to support the creation of centers for innovation and entrepreneurship that increase the rate at which innovations, ideas, intellectual property, and research are translated into products, services, viable companies, and, ultimately, jobs. Through the SFS Grants competition, EDA provides funding for technical assistance to support the creation, launch, or expansion of equity-based, cluster-focused seed funds that invest regionally-managed risk capital in regionally-based startups with a potential for high growth.</a:t>
            </a:r>
          </a:p>
          <a:p>
            <a:pPr marL="45720" indent="0">
              <a:buNone/>
            </a:pPr>
            <a:r>
              <a:rPr lang="en-US" dirty="0"/>
              <a:t>Current Closing Date for Applications: June 23, 2017</a:t>
            </a:r>
          </a:p>
        </p:txBody>
      </p:sp>
    </p:spTree>
    <p:extLst>
      <p:ext uri="{BB962C8B-B14F-4D97-AF65-F5344CB8AC3E}">
        <p14:creationId xmlns:p14="http://schemas.microsoft.com/office/powerpoint/2010/main" val="2996195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78B2A-27DC-453E-86B1-EFD522FA3BDA}"/>
              </a:ext>
            </a:extLst>
          </p:cNvPr>
          <p:cNvSpPr>
            <a:spLocks noGrp="1"/>
          </p:cNvSpPr>
          <p:nvPr>
            <p:ph type="title"/>
          </p:nvPr>
        </p:nvSpPr>
        <p:spPr/>
        <p:txBody>
          <a:bodyPr/>
          <a:lstStyle/>
          <a:p>
            <a:r>
              <a:rPr lang="en-US" dirty="0"/>
              <a:t>Funding Source</a:t>
            </a:r>
          </a:p>
        </p:txBody>
      </p:sp>
      <p:sp>
        <p:nvSpPr>
          <p:cNvPr id="3" name="Text Placeholder 2">
            <a:extLst>
              <a:ext uri="{FF2B5EF4-FFF2-40B4-BE49-F238E27FC236}">
                <a16:creationId xmlns:a16="http://schemas.microsoft.com/office/drawing/2014/main" id="{156858A9-1E58-40EC-8E29-5133B0884940}"/>
              </a:ext>
            </a:extLst>
          </p:cNvPr>
          <p:cNvSpPr>
            <a:spLocks noGrp="1"/>
          </p:cNvSpPr>
          <p:nvPr>
            <p:ph type="body" sz="half" idx="2"/>
          </p:nvPr>
        </p:nvSpPr>
        <p:spPr/>
        <p:txBody>
          <a:bodyPr/>
          <a:lstStyle/>
          <a:p>
            <a:r>
              <a:rPr lang="en-US" dirty="0"/>
              <a:t>US Dept. of Commerce </a:t>
            </a:r>
          </a:p>
          <a:p>
            <a:endParaRPr lang="en-US" dirty="0"/>
          </a:p>
          <a:p>
            <a:r>
              <a:rPr lang="en-US" dirty="0"/>
              <a:t>Economic Development Administration</a:t>
            </a:r>
          </a:p>
        </p:txBody>
      </p:sp>
      <p:sp>
        <p:nvSpPr>
          <p:cNvPr id="4" name="Content Placeholder 3">
            <a:extLst>
              <a:ext uri="{FF2B5EF4-FFF2-40B4-BE49-F238E27FC236}">
                <a16:creationId xmlns:a16="http://schemas.microsoft.com/office/drawing/2014/main" id="{8BCE6437-1A23-48D5-ADCA-D5F38B0544C8}"/>
              </a:ext>
            </a:extLst>
          </p:cNvPr>
          <p:cNvSpPr>
            <a:spLocks noGrp="1"/>
          </p:cNvSpPr>
          <p:nvPr>
            <p:ph idx="1"/>
          </p:nvPr>
        </p:nvSpPr>
        <p:spPr>
          <a:xfrm>
            <a:off x="5105400" y="152400"/>
            <a:ext cx="7086600" cy="6705600"/>
          </a:xfrm>
        </p:spPr>
        <p:txBody>
          <a:bodyPr>
            <a:normAutofit/>
          </a:bodyPr>
          <a:lstStyle/>
          <a:p>
            <a:pPr marL="45720" indent="0">
              <a:buNone/>
            </a:pPr>
            <a:r>
              <a:rPr lang="en-US" dirty="0"/>
              <a:t>EDA Funding Opportunities  </a:t>
            </a:r>
            <a:r>
              <a:rPr lang="en-US" dirty="0">
                <a:hlinkClick r:id="rId2"/>
              </a:rPr>
              <a:t>https://www.eda.gov/funding-opportunities/</a:t>
            </a:r>
            <a:endParaRPr lang="en-US" dirty="0"/>
          </a:p>
          <a:p>
            <a:r>
              <a:rPr lang="en-US" dirty="0"/>
              <a:t>FY 2017 EDA University Center Economic Development Program Competition</a:t>
            </a:r>
          </a:p>
          <a:p>
            <a:pPr marL="45720" indent="0" fontAlgn="base">
              <a:buNone/>
            </a:pPr>
            <a:r>
              <a:rPr lang="en-US" dirty="0"/>
              <a:t>This program funds technical assistance provided by an accredited institution of higher education that is focused on advancing regional commercialization efforts, entrepreneurship, innovation, business expansion in a region’s innovation cluster(s), and a high-skilled regional workforce. EDA solicits competitive applications from accredited institutions of higher education and from consortia of accredited institutions of higher education that are located in and have programs targeting only geographic areas served by EDA’s Atlanta and Seattle Regional Offices. Application are already closed for this year. </a:t>
            </a:r>
          </a:p>
        </p:txBody>
      </p:sp>
    </p:spTree>
    <p:extLst>
      <p:ext uri="{BB962C8B-B14F-4D97-AF65-F5344CB8AC3E}">
        <p14:creationId xmlns:p14="http://schemas.microsoft.com/office/powerpoint/2010/main" val="2666075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78B2A-27DC-453E-86B1-EFD522FA3BDA}"/>
              </a:ext>
            </a:extLst>
          </p:cNvPr>
          <p:cNvSpPr>
            <a:spLocks noGrp="1"/>
          </p:cNvSpPr>
          <p:nvPr>
            <p:ph type="title"/>
          </p:nvPr>
        </p:nvSpPr>
        <p:spPr/>
        <p:txBody>
          <a:bodyPr/>
          <a:lstStyle/>
          <a:p>
            <a:r>
              <a:rPr lang="en-US" dirty="0"/>
              <a:t>Funding Source</a:t>
            </a:r>
          </a:p>
        </p:txBody>
      </p:sp>
      <p:sp>
        <p:nvSpPr>
          <p:cNvPr id="3" name="Text Placeholder 2">
            <a:extLst>
              <a:ext uri="{FF2B5EF4-FFF2-40B4-BE49-F238E27FC236}">
                <a16:creationId xmlns:a16="http://schemas.microsoft.com/office/drawing/2014/main" id="{156858A9-1E58-40EC-8E29-5133B0884940}"/>
              </a:ext>
            </a:extLst>
          </p:cNvPr>
          <p:cNvSpPr>
            <a:spLocks noGrp="1"/>
          </p:cNvSpPr>
          <p:nvPr>
            <p:ph type="body" sz="half" idx="2"/>
          </p:nvPr>
        </p:nvSpPr>
        <p:spPr/>
        <p:txBody>
          <a:bodyPr/>
          <a:lstStyle/>
          <a:p>
            <a:r>
              <a:rPr lang="en-US" dirty="0"/>
              <a:t>US Dept. of Commerce </a:t>
            </a:r>
          </a:p>
          <a:p>
            <a:endParaRPr lang="en-US" dirty="0"/>
          </a:p>
          <a:p>
            <a:r>
              <a:rPr lang="en-US" dirty="0"/>
              <a:t>Economic Development Administration</a:t>
            </a:r>
          </a:p>
        </p:txBody>
      </p:sp>
      <p:sp>
        <p:nvSpPr>
          <p:cNvPr id="4" name="Content Placeholder 3">
            <a:extLst>
              <a:ext uri="{FF2B5EF4-FFF2-40B4-BE49-F238E27FC236}">
                <a16:creationId xmlns:a16="http://schemas.microsoft.com/office/drawing/2014/main" id="{8BCE6437-1A23-48D5-ADCA-D5F38B0544C8}"/>
              </a:ext>
            </a:extLst>
          </p:cNvPr>
          <p:cNvSpPr>
            <a:spLocks noGrp="1"/>
          </p:cNvSpPr>
          <p:nvPr>
            <p:ph idx="1"/>
          </p:nvPr>
        </p:nvSpPr>
        <p:spPr>
          <a:xfrm>
            <a:off x="5105400" y="152400"/>
            <a:ext cx="7086600" cy="6705600"/>
          </a:xfrm>
        </p:spPr>
        <p:txBody>
          <a:bodyPr>
            <a:normAutofit fontScale="92500" lnSpcReduction="10000"/>
          </a:bodyPr>
          <a:lstStyle/>
          <a:p>
            <a:pPr marL="45720" indent="0">
              <a:buNone/>
            </a:pPr>
            <a:r>
              <a:rPr lang="en-US" dirty="0"/>
              <a:t>EDA Funding Opportunities  </a:t>
            </a:r>
            <a:r>
              <a:rPr lang="en-US" dirty="0">
                <a:hlinkClick r:id="rId2"/>
              </a:rPr>
              <a:t>https://www.eda.gov/funding-opportunities/</a:t>
            </a:r>
            <a:endParaRPr lang="en-US" dirty="0"/>
          </a:p>
          <a:p>
            <a:r>
              <a:rPr lang="en-US" dirty="0"/>
              <a:t>FY 2016-FY 2019 EDA Planning Program and Local Technical Assistance Program. </a:t>
            </a:r>
          </a:p>
          <a:p>
            <a:pPr marL="45720" indent="0">
              <a:buNone/>
            </a:pPr>
            <a:r>
              <a:rPr lang="en-US" dirty="0"/>
              <a:t>Through its Planning and Local Technical Assistance programs, EDA assists eligible recipients in developing economic development plans and studies designed to build capacity and guide the economic prosperity and resiliency of an area or region. The Planning program helps support organizations, including District Organizations, Indian Tribes, and other eligible recipients, with Short Term and State Planning investments designed to guide the eventual creation and retention of high-quality jobs, particularly for the unemployed and underemployed in the Nation’s most economically distressed regions. As part of this program, EDA supports Partnership Planning investments to facilitate the development, implementation, revision, or replacement of Comprehensive Economic Development Strategies (CEDS), which articulate and prioritize the strategic economic goals of recipients’ respective regions. The Local Technical Assistance program strengthens the capacity of local or State organizations, institutions of higher education, and other eligible recipients to undertake and promote effective economic development programs through projects such as feasibility studies and impact analyses.</a:t>
            </a:r>
          </a:p>
          <a:p>
            <a:pPr marL="45720" indent="0">
              <a:buNone/>
            </a:pPr>
            <a:r>
              <a:rPr lang="en-US" dirty="0"/>
              <a:t>Applications are accepted on a continuing basis and processed as received. </a:t>
            </a:r>
          </a:p>
        </p:txBody>
      </p:sp>
    </p:spTree>
    <p:extLst>
      <p:ext uri="{BB962C8B-B14F-4D97-AF65-F5344CB8AC3E}">
        <p14:creationId xmlns:p14="http://schemas.microsoft.com/office/powerpoint/2010/main" val="3896412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78B2A-27DC-453E-86B1-EFD522FA3BDA}"/>
              </a:ext>
            </a:extLst>
          </p:cNvPr>
          <p:cNvSpPr>
            <a:spLocks noGrp="1"/>
          </p:cNvSpPr>
          <p:nvPr>
            <p:ph type="title"/>
          </p:nvPr>
        </p:nvSpPr>
        <p:spPr/>
        <p:txBody>
          <a:bodyPr/>
          <a:lstStyle/>
          <a:p>
            <a:r>
              <a:rPr lang="en-US" dirty="0"/>
              <a:t>Funding Source</a:t>
            </a:r>
          </a:p>
        </p:txBody>
      </p:sp>
      <p:sp>
        <p:nvSpPr>
          <p:cNvPr id="3" name="Text Placeholder 2">
            <a:extLst>
              <a:ext uri="{FF2B5EF4-FFF2-40B4-BE49-F238E27FC236}">
                <a16:creationId xmlns:a16="http://schemas.microsoft.com/office/drawing/2014/main" id="{156858A9-1E58-40EC-8E29-5133B0884940}"/>
              </a:ext>
            </a:extLst>
          </p:cNvPr>
          <p:cNvSpPr>
            <a:spLocks noGrp="1"/>
          </p:cNvSpPr>
          <p:nvPr>
            <p:ph type="body" sz="half" idx="2"/>
          </p:nvPr>
        </p:nvSpPr>
        <p:spPr/>
        <p:txBody>
          <a:bodyPr/>
          <a:lstStyle/>
          <a:p>
            <a:r>
              <a:rPr lang="en-US" dirty="0"/>
              <a:t>US Dept. of Commerce </a:t>
            </a:r>
          </a:p>
          <a:p>
            <a:endParaRPr lang="en-US" dirty="0"/>
          </a:p>
          <a:p>
            <a:r>
              <a:rPr lang="en-US" dirty="0"/>
              <a:t>Economic Development Administration</a:t>
            </a:r>
          </a:p>
        </p:txBody>
      </p:sp>
      <p:sp>
        <p:nvSpPr>
          <p:cNvPr id="4" name="Content Placeholder 3">
            <a:extLst>
              <a:ext uri="{FF2B5EF4-FFF2-40B4-BE49-F238E27FC236}">
                <a16:creationId xmlns:a16="http://schemas.microsoft.com/office/drawing/2014/main" id="{8BCE6437-1A23-48D5-ADCA-D5F38B0544C8}"/>
              </a:ext>
            </a:extLst>
          </p:cNvPr>
          <p:cNvSpPr>
            <a:spLocks noGrp="1"/>
          </p:cNvSpPr>
          <p:nvPr>
            <p:ph idx="1"/>
          </p:nvPr>
        </p:nvSpPr>
        <p:spPr>
          <a:xfrm>
            <a:off x="5105400" y="152400"/>
            <a:ext cx="7086600" cy="6705600"/>
          </a:xfrm>
        </p:spPr>
        <p:txBody>
          <a:bodyPr>
            <a:normAutofit/>
          </a:bodyPr>
          <a:lstStyle/>
          <a:p>
            <a:pPr marL="45720" indent="0">
              <a:buNone/>
            </a:pPr>
            <a:r>
              <a:rPr lang="en-US" dirty="0"/>
              <a:t>EDA Funding Opportunities  </a:t>
            </a:r>
            <a:r>
              <a:rPr lang="en-US" dirty="0">
                <a:hlinkClick r:id="rId2"/>
              </a:rPr>
              <a:t>https://www.eda.gov/funding-opportunities/</a:t>
            </a:r>
            <a:endParaRPr lang="en-US" dirty="0"/>
          </a:p>
          <a:p>
            <a:r>
              <a:rPr lang="en-US" dirty="0"/>
              <a:t>FY 2017 Economic Development Assistance Programs </a:t>
            </a:r>
          </a:p>
          <a:p>
            <a:pPr marL="45720" indent="0">
              <a:buNone/>
            </a:pPr>
            <a:r>
              <a:rPr lang="en-US" dirty="0"/>
              <a:t>EDA provides strategic investments on a competitive merit basis to support economic development, foster job creation, and attract private investment in economically distressed areas of the United States.</a:t>
            </a:r>
          </a:p>
          <a:p>
            <a:pPr marL="45720" indent="0">
              <a:buNone/>
            </a:pPr>
            <a:r>
              <a:rPr lang="en-US" dirty="0"/>
              <a:t>EDA solicits applications from applicants in order to provide investments that support construction, non-construction, technical assistance, and revolving loan fund projects under EDA’s Public Works and EAA programs. Grants and cooperative agreements made under these programs are designed to leverage existing regional assets and support the implementation of economic development strategies that advance new ideas and creative approaches to advance economic prosperity in distressed communities.</a:t>
            </a:r>
          </a:p>
          <a:p>
            <a:pPr marL="45720" indent="0">
              <a:buNone/>
            </a:pPr>
            <a:r>
              <a:rPr lang="en-US" dirty="0"/>
              <a:t>No submission deadlines under this opportunity. </a:t>
            </a:r>
          </a:p>
        </p:txBody>
      </p:sp>
    </p:spTree>
    <p:extLst>
      <p:ext uri="{BB962C8B-B14F-4D97-AF65-F5344CB8AC3E}">
        <p14:creationId xmlns:p14="http://schemas.microsoft.com/office/powerpoint/2010/main" val="3187229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DD6AF-6601-4A5D-A0B2-B5C49B321B64}"/>
              </a:ext>
            </a:extLst>
          </p:cNvPr>
          <p:cNvSpPr>
            <a:spLocks noGrp="1"/>
          </p:cNvSpPr>
          <p:nvPr>
            <p:ph type="title"/>
          </p:nvPr>
        </p:nvSpPr>
        <p:spPr/>
        <p:txBody>
          <a:bodyPr/>
          <a:lstStyle/>
          <a:p>
            <a:r>
              <a:rPr lang="en-US" dirty="0"/>
              <a:t>Funding Source</a:t>
            </a:r>
          </a:p>
        </p:txBody>
      </p:sp>
      <p:sp>
        <p:nvSpPr>
          <p:cNvPr id="3" name="Text Placeholder 2">
            <a:extLst>
              <a:ext uri="{FF2B5EF4-FFF2-40B4-BE49-F238E27FC236}">
                <a16:creationId xmlns:a16="http://schemas.microsoft.com/office/drawing/2014/main" id="{4817ED35-28DB-47F1-B00D-BA429C9425F9}"/>
              </a:ext>
            </a:extLst>
          </p:cNvPr>
          <p:cNvSpPr>
            <a:spLocks noGrp="1"/>
          </p:cNvSpPr>
          <p:nvPr>
            <p:ph type="body" sz="half" idx="2"/>
          </p:nvPr>
        </p:nvSpPr>
        <p:spPr/>
        <p:txBody>
          <a:bodyPr>
            <a:normAutofit fontScale="85000" lnSpcReduction="20000"/>
          </a:bodyPr>
          <a:lstStyle/>
          <a:p>
            <a:r>
              <a:rPr lang="en-US" dirty="0"/>
              <a:t>US Dept. of Agriculture- Rural Development</a:t>
            </a:r>
          </a:p>
          <a:p>
            <a:endParaRPr lang="en-US" dirty="0"/>
          </a:p>
          <a:p>
            <a:r>
              <a:rPr lang="en-US" dirty="0"/>
              <a:t>Housing</a:t>
            </a:r>
          </a:p>
          <a:p>
            <a:r>
              <a:rPr lang="en-US" dirty="0"/>
              <a:t>Infrastructure</a:t>
            </a:r>
          </a:p>
          <a:p>
            <a:r>
              <a:rPr lang="en-US" dirty="0"/>
              <a:t>Economic Development</a:t>
            </a:r>
          </a:p>
          <a:p>
            <a:endParaRPr lang="en-US" dirty="0"/>
          </a:p>
        </p:txBody>
      </p:sp>
      <p:sp>
        <p:nvSpPr>
          <p:cNvPr id="4" name="Content Placeholder 3">
            <a:extLst>
              <a:ext uri="{FF2B5EF4-FFF2-40B4-BE49-F238E27FC236}">
                <a16:creationId xmlns:a16="http://schemas.microsoft.com/office/drawing/2014/main" id="{9CDDE679-303A-44B6-9F14-0591094E3316}"/>
              </a:ext>
            </a:extLst>
          </p:cNvPr>
          <p:cNvSpPr>
            <a:spLocks noGrp="1"/>
          </p:cNvSpPr>
          <p:nvPr>
            <p:ph idx="1"/>
          </p:nvPr>
        </p:nvSpPr>
        <p:spPr>
          <a:xfrm>
            <a:off x="5029200" y="304800"/>
            <a:ext cx="7162800" cy="6324600"/>
          </a:xfrm>
        </p:spPr>
        <p:txBody>
          <a:bodyPr/>
          <a:lstStyle/>
          <a:p>
            <a:pPr marL="45720" indent="0">
              <a:buNone/>
            </a:pPr>
            <a:r>
              <a:rPr lang="en-US" dirty="0"/>
              <a:t>USDA-Rural Development  </a:t>
            </a:r>
            <a:r>
              <a:rPr lang="en-US" dirty="0">
                <a:hlinkClick r:id="rId2"/>
              </a:rPr>
              <a:t>https://www.rd.usda.gov/mt</a:t>
            </a:r>
            <a:endParaRPr lang="en-US" dirty="0"/>
          </a:p>
          <a:p>
            <a:r>
              <a:rPr lang="en-US" dirty="0"/>
              <a:t>Business Programs</a:t>
            </a:r>
          </a:p>
          <a:p>
            <a:r>
              <a:rPr lang="en-US" dirty="0"/>
              <a:t>Community Economic Development</a:t>
            </a:r>
          </a:p>
          <a:p>
            <a:r>
              <a:rPr lang="en-US" dirty="0"/>
              <a:t>Community Facilities Program</a:t>
            </a:r>
          </a:p>
          <a:p>
            <a:r>
              <a:rPr lang="en-US" dirty="0"/>
              <a:t>Cooperative Programs</a:t>
            </a:r>
          </a:p>
          <a:p>
            <a:r>
              <a:rPr lang="en-US" dirty="0"/>
              <a:t>Electric Programs</a:t>
            </a:r>
          </a:p>
          <a:p>
            <a:r>
              <a:rPr lang="en-US" dirty="0"/>
              <a:t>Energy Programs</a:t>
            </a:r>
          </a:p>
          <a:p>
            <a:r>
              <a:rPr lang="en-US" dirty="0"/>
              <a:t>Multi-Family Housing Programs</a:t>
            </a:r>
          </a:p>
          <a:p>
            <a:r>
              <a:rPr lang="en-US" dirty="0"/>
              <a:t>Single Family Housing Programs</a:t>
            </a:r>
          </a:p>
          <a:p>
            <a:r>
              <a:rPr lang="en-US" dirty="0"/>
              <a:t>Telecommunications Program</a:t>
            </a:r>
          </a:p>
          <a:p>
            <a:r>
              <a:rPr lang="en-US" dirty="0"/>
              <a:t>Water and Environmental Programs</a:t>
            </a:r>
          </a:p>
          <a:p>
            <a:endParaRPr lang="en-US" dirty="0"/>
          </a:p>
          <a:p>
            <a:pPr marL="45720" indent="0">
              <a:buNone/>
            </a:pPr>
            <a:endParaRPr lang="en-US" dirty="0"/>
          </a:p>
        </p:txBody>
      </p:sp>
    </p:spTree>
    <p:extLst>
      <p:ext uri="{BB962C8B-B14F-4D97-AF65-F5344CB8AC3E}">
        <p14:creationId xmlns:p14="http://schemas.microsoft.com/office/powerpoint/2010/main" val="4142766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Town of Eureka Filtration Upgrade Project</a:t>
            </a:r>
          </a:p>
        </p:txBody>
      </p:sp>
      <p:sp>
        <p:nvSpPr>
          <p:cNvPr id="3" name="Content Placeholder 2"/>
          <p:cNvSpPr>
            <a:spLocks noGrp="1"/>
          </p:cNvSpPr>
          <p:nvPr>
            <p:ph idx="1"/>
          </p:nvPr>
        </p:nvSpPr>
        <p:spPr/>
        <p:txBody>
          <a:bodyPr>
            <a:normAutofit fontScale="92500" lnSpcReduction="20000"/>
          </a:bodyPr>
          <a:lstStyle/>
          <a:p>
            <a:r>
              <a:rPr lang="en-US" dirty="0"/>
              <a:t>Mandated by the US EPA in July 2010</a:t>
            </a:r>
          </a:p>
          <a:p>
            <a:r>
              <a:rPr lang="en-US" dirty="0"/>
              <a:t>Design is completed and Noble Excavating was procured as the Construction Contractor</a:t>
            </a:r>
          </a:p>
          <a:p>
            <a:r>
              <a:rPr lang="en-US" dirty="0"/>
              <a:t>Project is underway- dewatering of the site going on right now.   Completion Date projected for Oct. 1</a:t>
            </a:r>
            <a:r>
              <a:rPr lang="en-US" baseline="30000" dirty="0"/>
              <a:t>st</a:t>
            </a:r>
            <a:r>
              <a:rPr lang="en-US" dirty="0"/>
              <a:t>, 2017</a:t>
            </a:r>
          </a:p>
          <a:p>
            <a:r>
              <a:rPr lang="en-US" dirty="0"/>
              <a:t>Total Cost is $1,902,200 </a:t>
            </a:r>
          </a:p>
          <a:p>
            <a:pPr lvl="1"/>
            <a:r>
              <a:rPr lang="en-US" dirty="0"/>
              <a:t>TSEP (grant) $550,000</a:t>
            </a:r>
          </a:p>
          <a:p>
            <a:pPr lvl="1"/>
            <a:r>
              <a:rPr lang="en-US" dirty="0"/>
              <a:t>DNRC- RRGL (grant) $100,000</a:t>
            </a:r>
          </a:p>
          <a:p>
            <a:pPr lvl="1"/>
            <a:r>
              <a:rPr lang="en-US" dirty="0"/>
              <a:t>Rural Development (grant) $552,000</a:t>
            </a:r>
          </a:p>
          <a:p>
            <a:pPr lvl="1"/>
            <a:r>
              <a:rPr lang="en-US" dirty="0"/>
              <a:t>Rural Development (loan) $499,000</a:t>
            </a:r>
          </a:p>
          <a:p>
            <a:pPr lvl="1"/>
            <a:r>
              <a:rPr lang="en-US" dirty="0"/>
              <a:t>Montana State Revolving Loan Fund (Loan) $100,600</a:t>
            </a:r>
          </a:p>
          <a:p>
            <a:pPr lvl="1"/>
            <a:r>
              <a:rPr lang="en-US" dirty="0"/>
              <a:t>Montana State Revolving Loan Forgiveness (Grant) $100,600</a:t>
            </a:r>
          </a:p>
          <a:p>
            <a:pPr marL="365760" lvl="1" indent="0">
              <a:buNone/>
            </a:pPr>
            <a:r>
              <a:rPr lang="en-US" dirty="0"/>
              <a:t>68% funded through grant funds</a:t>
            </a:r>
          </a:p>
          <a:p>
            <a:endParaRPr lang="en-US" dirty="0"/>
          </a:p>
        </p:txBody>
      </p:sp>
    </p:spTree>
    <p:extLst>
      <p:ext uri="{BB962C8B-B14F-4D97-AF65-F5344CB8AC3E}">
        <p14:creationId xmlns:p14="http://schemas.microsoft.com/office/powerpoint/2010/main" val="57663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DD6AF-6601-4A5D-A0B2-B5C49B321B64}"/>
              </a:ext>
            </a:extLst>
          </p:cNvPr>
          <p:cNvSpPr>
            <a:spLocks noGrp="1"/>
          </p:cNvSpPr>
          <p:nvPr>
            <p:ph type="title"/>
          </p:nvPr>
        </p:nvSpPr>
        <p:spPr/>
        <p:txBody>
          <a:bodyPr/>
          <a:lstStyle/>
          <a:p>
            <a:r>
              <a:rPr lang="en-US" dirty="0"/>
              <a:t>Funding Source</a:t>
            </a:r>
          </a:p>
        </p:txBody>
      </p:sp>
      <p:sp>
        <p:nvSpPr>
          <p:cNvPr id="3" name="Text Placeholder 2">
            <a:extLst>
              <a:ext uri="{FF2B5EF4-FFF2-40B4-BE49-F238E27FC236}">
                <a16:creationId xmlns:a16="http://schemas.microsoft.com/office/drawing/2014/main" id="{4817ED35-28DB-47F1-B00D-BA429C9425F9}"/>
              </a:ext>
            </a:extLst>
          </p:cNvPr>
          <p:cNvSpPr>
            <a:spLocks noGrp="1"/>
          </p:cNvSpPr>
          <p:nvPr>
            <p:ph type="body" sz="half" idx="2"/>
          </p:nvPr>
        </p:nvSpPr>
        <p:spPr/>
        <p:txBody>
          <a:bodyPr>
            <a:normAutofit fontScale="85000" lnSpcReduction="20000"/>
          </a:bodyPr>
          <a:lstStyle/>
          <a:p>
            <a:r>
              <a:rPr lang="en-US" dirty="0"/>
              <a:t>US Dept. of Agriculture- Rural Development</a:t>
            </a:r>
          </a:p>
          <a:p>
            <a:endParaRPr lang="en-US" dirty="0"/>
          </a:p>
          <a:p>
            <a:r>
              <a:rPr lang="en-US" dirty="0"/>
              <a:t>Housing</a:t>
            </a:r>
          </a:p>
          <a:p>
            <a:r>
              <a:rPr lang="en-US" dirty="0"/>
              <a:t>Infrastructure</a:t>
            </a:r>
          </a:p>
          <a:p>
            <a:r>
              <a:rPr lang="en-US" dirty="0"/>
              <a:t>Economic Development</a:t>
            </a:r>
          </a:p>
          <a:p>
            <a:endParaRPr lang="en-US" dirty="0"/>
          </a:p>
        </p:txBody>
      </p:sp>
      <p:sp>
        <p:nvSpPr>
          <p:cNvPr id="4" name="Content Placeholder 3">
            <a:extLst>
              <a:ext uri="{FF2B5EF4-FFF2-40B4-BE49-F238E27FC236}">
                <a16:creationId xmlns:a16="http://schemas.microsoft.com/office/drawing/2014/main" id="{9CDDE679-303A-44B6-9F14-0591094E3316}"/>
              </a:ext>
            </a:extLst>
          </p:cNvPr>
          <p:cNvSpPr>
            <a:spLocks noGrp="1"/>
          </p:cNvSpPr>
          <p:nvPr>
            <p:ph idx="1"/>
          </p:nvPr>
        </p:nvSpPr>
        <p:spPr>
          <a:xfrm>
            <a:off x="5029200" y="304800"/>
            <a:ext cx="7162800" cy="6324600"/>
          </a:xfrm>
        </p:spPr>
        <p:txBody>
          <a:bodyPr>
            <a:normAutofit/>
          </a:bodyPr>
          <a:lstStyle/>
          <a:p>
            <a:pPr marL="45720" indent="0">
              <a:buNone/>
            </a:pPr>
            <a:r>
              <a:rPr lang="en-US" dirty="0"/>
              <a:t>Business Programs: </a:t>
            </a:r>
            <a:r>
              <a:rPr lang="en-US" dirty="0">
                <a:hlinkClick r:id="rId2"/>
              </a:rPr>
              <a:t>https://www.rd.usda.gov/programs-services/all-programs/business-programs</a:t>
            </a:r>
            <a:endParaRPr lang="en-US" dirty="0"/>
          </a:p>
          <a:p>
            <a:r>
              <a:rPr lang="en-US" dirty="0"/>
              <a:t>Business and Industry Loan Guarantees (B&amp;)</a:t>
            </a:r>
          </a:p>
          <a:p>
            <a:r>
              <a:rPr lang="en-US" dirty="0"/>
              <a:t>Intermediary Relending Program (IRP)</a:t>
            </a:r>
          </a:p>
          <a:p>
            <a:r>
              <a:rPr lang="en-US" dirty="0"/>
              <a:t>Rural Business Development Grant (RBDG)</a:t>
            </a:r>
          </a:p>
          <a:p>
            <a:r>
              <a:rPr lang="en-US" dirty="0"/>
              <a:t>Rural Business Investment Program (RBIP)</a:t>
            </a:r>
          </a:p>
          <a:p>
            <a:r>
              <a:rPr lang="en-US" dirty="0"/>
              <a:t>Rural Economic Development Loan and Grant (REDLG)</a:t>
            </a:r>
          </a:p>
          <a:p>
            <a:r>
              <a:rPr lang="en-US" dirty="0"/>
              <a:t>Rural Microentrepreneur Assistance Program (RMAP)</a:t>
            </a:r>
          </a:p>
          <a:p>
            <a:r>
              <a:rPr lang="en-US" dirty="0"/>
              <a:t>Value Added Producer Grants (VAPG)</a:t>
            </a:r>
          </a:p>
          <a:p>
            <a:endParaRPr lang="en-US" dirty="0"/>
          </a:p>
          <a:p>
            <a:pPr marL="45720" indent="0">
              <a:buNone/>
            </a:pPr>
            <a:endParaRPr lang="en-US" dirty="0"/>
          </a:p>
        </p:txBody>
      </p:sp>
    </p:spTree>
    <p:extLst>
      <p:ext uri="{BB962C8B-B14F-4D97-AF65-F5344CB8AC3E}">
        <p14:creationId xmlns:p14="http://schemas.microsoft.com/office/powerpoint/2010/main" val="3767553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DD6AF-6601-4A5D-A0B2-B5C49B321B64}"/>
              </a:ext>
            </a:extLst>
          </p:cNvPr>
          <p:cNvSpPr>
            <a:spLocks noGrp="1"/>
          </p:cNvSpPr>
          <p:nvPr>
            <p:ph type="title"/>
          </p:nvPr>
        </p:nvSpPr>
        <p:spPr/>
        <p:txBody>
          <a:bodyPr/>
          <a:lstStyle/>
          <a:p>
            <a:r>
              <a:rPr lang="en-US" dirty="0"/>
              <a:t>Funding Source</a:t>
            </a:r>
          </a:p>
        </p:txBody>
      </p:sp>
      <p:sp>
        <p:nvSpPr>
          <p:cNvPr id="3" name="Text Placeholder 2">
            <a:extLst>
              <a:ext uri="{FF2B5EF4-FFF2-40B4-BE49-F238E27FC236}">
                <a16:creationId xmlns:a16="http://schemas.microsoft.com/office/drawing/2014/main" id="{4817ED35-28DB-47F1-B00D-BA429C9425F9}"/>
              </a:ext>
            </a:extLst>
          </p:cNvPr>
          <p:cNvSpPr>
            <a:spLocks noGrp="1"/>
          </p:cNvSpPr>
          <p:nvPr>
            <p:ph type="body" sz="half" idx="2"/>
          </p:nvPr>
        </p:nvSpPr>
        <p:spPr/>
        <p:txBody>
          <a:bodyPr>
            <a:normAutofit fontScale="85000" lnSpcReduction="20000"/>
          </a:bodyPr>
          <a:lstStyle/>
          <a:p>
            <a:r>
              <a:rPr lang="en-US" dirty="0"/>
              <a:t>US Dept. of Agriculture- Rural Development</a:t>
            </a:r>
          </a:p>
          <a:p>
            <a:endParaRPr lang="en-US" dirty="0"/>
          </a:p>
          <a:p>
            <a:r>
              <a:rPr lang="en-US" dirty="0"/>
              <a:t>Housing</a:t>
            </a:r>
          </a:p>
          <a:p>
            <a:r>
              <a:rPr lang="en-US" dirty="0"/>
              <a:t>Infrastructure</a:t>
            </a:r>
          </a:p>
          <a:p>
            <a:r>
              <a:rPr lang="en-US" dirty="0"/>
              <a:t>Economic Development</a:t>
            </a:r>
          </a:p>
          <a:p>
            <a:endParaRPr lang="en-US" dirty="0"/>
          </a:p>
        </p:txBody>
      </p:sp>
      <p:sp>
        <p:nvSpPr>
          <p:cNvPr id="4" name="Content Placeholder 3">
            <a:extLst>
              <a:ext uri="{FF2B5EF4-FFF2-40B4-BE49-F238E27FC236}">
                <a16:creationId xmlns:a16="http://schemas.microsoft.com/office/drawing/2014/main" id="{9CDDE679-303A-44B6-9F14-0591094E3316}"/>
              </a:ext>
            </a:extLst>
          </p:cNvPr>
          <p:cNvSpPr>
            <a:spLocks noGrp="1"/>
          </p:cNvSpPr>
          <p:nvPr>
            <p:ph idx="1"/>
          </p:nvPr>
        </p:nvSpPr>
        <p:spPr>
          <a:xfrm>
            <a:off x="5029200" y="304800"/>
            <a:ext cx="7162800" cy="6477000"/>
          </a:xfrm>
        </p:spPr>
        <p:txBody>
          <a:bodyPr>
            <a:normAutofit fontScale="77500" lnSpcReduction="20000"/>
          </a:bodyPr>
          <a:lstStyle/>
          <a:p>
            <a:pPr marL="45720" indent="0">
              <a:buNone/>
            </a:pPr>
            <a:r>
              <a:rPr lang="en-US" dirty="0"/>
              <a:t>Business Programs: </a:t>
            </a:r>
            <a:r>
              <a:rPr lang="en-US" dirty="0">
                <a:hlinkClick r:id="rId3"/>
              </a:rPr>
              <a:t>https://www.rd.usda.gov/programs-services/all-programs/business-programs</a:t>
            </a:r>
            <a:endParaRPr lang="en-US" dirty="0"/>
          </a:p>
          <a:p>
            <a:pPr marL="45720" indent="0">
              <a:buNone/>
            </a:pPr>
            <a:r>
              <a:rPr lang="en-US" dirty="0"/>
              <a:t>Business Programs provide financial backing and technical assistance to stimulate business creation and growth. The programs work through partnerships with public and private community based organizations and financial institutions to provide financial assistance, business development, and technical assistance to rural businesses. These programs help to provide capital, equipment, space, job training, and entrepreneurial skills that can help to start and/or grow a business.  Business Programs also support the creation and preservation of quality jobs in rural areas.</a:t>
            </a:r>
          </a:p>
          <a:p>
            <a:pPr marL="45720" indent="0">
              <a:buNone/>
            </a:pPr>
            <a:r>
              <a:rPr lang="en-US" dirty="0"/>
              <a:t>Loans, loan guarantees, and grants are available to individuals, businesses, cooperatives, farmers and ranchers, public bodies, non-profit corporations, Native American Tribes, and private companies in rural communities. The financial resources of the Business Programs are often leveraged with those of other public and private credit source lenders to meet business and credit needs in under-served areas. The funding is intended to help improve the quality of life in rural communities by enhancing economic opportunities and ensuring self-sustainability for generations to come</a:t>
            </a:r>
          </a:p>
          <a:p>
            <a:r>
              <a:rPr lang="en-US" dirty="0"/>
              <a:t>Business and Industry Loan Guarantees (B&amp;)</a:t>
            </a:r>
          </a:p>
          <a:p>
            <a:r>
              <a:rPr lang="en-US" dirty="0"/>
              <a:t>Intermediary Relending Program (IRP)</a:t>
            </a:r>
          </a:p>
          <a:p>
            <a:r>
              <a:rPr lang="en-US" dirty="0"/>
              <a:t>Rural Business Development Grant (RBDG)</a:t>
            </a:r>
          </a:p>
          <a:p>
            <a:r>
              <a:rPr lang="en-US" dirty="0"/>
              <a:t>Rural Business Investment Program (RBIP)</a:t>
            </a:r>
          </a:p>
          <a:p>
            <a:r>
              <a:rPr lang="en-US" dirty="0"/>
              <a:t>Rural Economic Development Loan and Grant (REDLG)</a:t>
            </a:r>
          </a:p>
          <a:p>
            <a:r>
              <a:rPr lang="en-US" dirty="0"/>
              <a:t>Rural Microentrepreneur Assistance Program (RMAP)</a:t>
            </a:r>
          </a:p>
          <a:p>
            <a:r>
              <a:rPr lang="en-US" dirty="0"/>
              <a:t>Value Added Producer Grants (VAPG)</a:t>
            </a:r>
          </a:p>
        </p:txBody>
      </p:sp>
    </p:spTree>
    <p:extLst>
      <p:ext uri="{BB962C8B-B14F-4D97-AF65-F5344CB8AC3E}">
        <p14:creationId xmlns:p14="http://schemas.microsoft.com/office/powerpoint/2010/main" val="1729621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DD6AF-6601-4A5D-A0B2-B5C49B321B64}"/>
              </a:ext>
            </a:extLst>
          </p:cNvPr>
          <p:cNvSpPr>
            <a:spLocks noGrp="1"/>
          </p:cNvSpPr>
          <p:nvPr>
            <p:ph type="title"/>
          </p:nvPr>
        </p:nvSpPr>
        <p:spPr/>
        <p:txBody>
          <a:bodyPr/>
          <a:lstStyle/>
          <a:p>
            <a:r>
              <a:rPr lang="en-US" dirty="0"/>
              <a:t>Funding Source</a:t>
            </a:r>
          </a:p>
        </p:txBody>
      </p:sp>
      <p:sp>
        <p:nvSpPr>
          <p:cNvPr id="3" name="Text Placeholder 2">
            <a:extLst>
              <a:ext uri="{FF2B5EF4-FFF2-40B4-BE49-F238E27FC236}">
                <a16:creationId xmlns:a16="http://schemas.microsoft.com/office/drawing/2014/main" id="{4817ED35-28DB-47F1-B00D-BA429C9425F9}"/>
              </a:ext>
            </a:extLst>
          </p:cNvPr>
          <p:cNvSpPr>
            <a:spLocks noGrp="1"/>
          </p:cNvSpPr>
          <p:nvPr>
            <p:ph type="body" sz="half" idx="2"/>
          </p:nvPr>
        </p:nvSpPr>
        <p:spPr/>
        <p:txBody>
          <a:bodyPr>
            <a:normAutofit fontScale="85000" lnSpcReduction="20000"/>
          </a:bodyPr>
          <a:lstStyle/>
          <a:p>
            <a:r>
              <a:rPr lang="en-US" dirty="0"/>
              <a:t>US Dept. of Agriculture- Rural Development</a:t>
            </a:r>
          </a:p>
          <a:p>
            <a:endParaRPr lang="en-US" dirty="0"/>
          </a:p>
          <a:p>
            <a:r>
              <a:rPr lang="en-US" dirty="0"/>
              <a:t>Housing</a:t>
            </a:r>
          </a:p>
          <a:p>
            <a:r>
              <a:rPr lang="en-US" dirty="0"/>
              <a:t>Infrastructure</a:t>
            </a:r>
          </a:p>
          <a:p>
            <a:r>
              <a:rPr lang="en-US" dirty="0"/>
              <a:t>Economic Development</a:t>
            </a:r>
          </a:p>
          <a:p>
            <a:endParaRPr lang="en-US" dirty="0"/>
          </a:p>
        </p:txBody>
      </p:sp>
      <p:sp>
        <p:nvSpPr>
          <p:cNvPr id="4" name="Content Placeholder 3">
            <a:extLst>
              <a:ext uri="{FF2B5EF4-FFF2-40B4-BE49-F238E27FC236}">
                <a16:creationId xmlns:a16="http://schemas.microsoft.com/office/drawing/2014/main" id="{9CDDE679-303A-44B6-9F14-0591094E3316}"/>
              </a:ext>
            </a:extLst>
          </p:cNvPr>
          <p:cNvSpPr>
            <a:spLocks noGrp="1"/>
          </p:cNvSpPr>
          <p:nvPr>
            <p:ph idx="1"/>
          </p:nvPr>
        </p:nvSpPr>
        <p:spPr>
          <a:xfrm>
            <a:off x="5029200" y="228600"/>
            <a:ext cx="7162800" cy="6553200"/>
          </a:xfrm>
        </p:spPr>
        <p:txBody>
          <a:bodyPr>
            <a:normAutofit fontScale="62500" lnSpcReduction="20000"/>
          </a:bodyPr>
          <a:lstStyle/>
          <a:p>
            <a:pPr marL="45720" indent="0">
              <a:buNone/>
            </a:pPr>
            <a:r>
              <a:rPr lang="en-US" dirty="0"/>
              <a:t>Community Economic Development  </a:t>
            </a:r>
            <a:r>
              <a:rPr lang="en-US" dirty="0">
                <a:hlinkClick r:id="rId3"/>
              </a:rPr>
              <a:t>https://www.rd.usda.gov/programs-services/all-programs/community-economic-development</a:t>
            </a:r>
            <a:endParaRPr lang="en-US" dirty="0"/>
          </a:p>
          <a:p>
            <a:pPr marL="45720" indent="0">
              <a:buNone/>
            </a:pPr>
            <a:r>
              <a:rPr lang="en-US" dirty="0"/>
              <a:t>Community Economic Development (CED) is a division within USDA Rural Development created to enhance the delivery of USDA Rural Development programs and services to people living in persistent poverty and in rural areas that have limited access to economic resources and  job opportunities.  To take on these challenges, USDA Rural Development offers grants, low-interest loans, loan guarantees and technical assistance (professional training) to any rural business, member-Cooperative or economic development organization looking to improve the quality f life for their people.</a:t>
            </a:r>
          </a:p>
          <a:p>
            <a:pPr marL="45720" indent="0">
              <a:buNone/>
            </a:pPr>
            <a:r>
              <a:rPr lang="en-US" dirty="0"/>
              <a:t>We connect citizens with essential services such as affordable housing, business development, electricity and communication infrastructure (including broadband), health care, emergency services and equipment, clean water and healthy food.  </a:t>
            </a:r>
          </a:p>
          <a:p>
            <a:pPr marL="45720" indent="0">
              <a:buNone/>
            </a:pPr>
            <a:r>
              <a:rPr lang="en-US" dirty="0"/>
              <a:t>Community Economic Development:</a:t>
            </a:r>
          </a:p>
          <a:p>
            <a:pPr lvl="1"/>
            <a:r>
              <a:rPr lang="en-US" dirty="0"/>
              <a:t>Spearheads Rural Development programs like Strategic Economic &amp; Community Development, Stronger Economies Together and in key focus areas like local food, rural business and bio economies.</a:t>
            </a:r>
          </a:p>
          <a:p>
            <a:pPr lvl="1"/>
            <a:r>
              <a:rPr lang="en-US" dirty="0"/>
              <a:t>Engages with local leaders and community members, supporting community-based and Tribal efforts to plan regional strategies, set benchmarks and measure progress.</a:t>
            </a:r>
          </a:p>
          <a:p>
            <a:pPr lvl="1"/>
            <a:r>
              <a:rPr lang="en-US" dirty="0"/>
              <a:t>Strategically guides people through Rural Development programs, Cooperative Development, other government agencies, nonprofit organizations, philanthropic organizations and local institutions in order to develop long-term partnerships.</a:t>
            </a:r>
          </a:p>
          <a:p>
            <a:pPr marL="45720" indent="0">
              <a:buNone/>
            </a:pPr>
            <a:r>
              <a:rPr lang="en-US" dirty="0"/>
              <a:t>Community Economic Development’s “boots on the ground” approach helps communities/regions strengthen their readiness and ability for success. Our customers submit higher-quality applications for project funding, find quality jobs and develop the skills necessary to keep their family and community thriving for generations.</a:t>
            </a:r>
          </a:p>
          <a:p>
            <a:r>
              <a:rPr lang="en-US" dirty="0"/>
              <a:t>Developing Cooperatives</a:t>
            </a:r>
          </a:p>
          <a:p>
            <a:r>
              <a:rPr lang="en-US" dirty="0"/>
              <a:t>Cooperative Publications Library</a:t>
            </a:r>
          </a:p>
          <a:p>
            <a:r>
              <a:rPr lang="en-US" dirty="0"/>
              <a:t>Cooperative Development Webinar Series</a:t>
            </a:r>
          </a:p>
          <a:p>
            <a:pPr marL="45720" indent="0">
              <a:buNone/>
            </a:pPr>
            <a:r>
              <a:rPr lang="en-US" dirty="0"/>
              <a:t>Most USDA Rural Development programs work through offices in each state. Community Economic Development Leads in each state are ready and willing to help match your Community Economic Development needs with Rural Development’s programs and services. We offer extra help to those having a hard time operating any type of business or applying for a USDA grant or low-interest loan.</a:t>
            </a:r>
          </a:p>
        </p:txBody>
      </p:sp>
    </p:spTree>
    <p:extLst>
      <p:ext uri="{BB962C8B-B14F-4D97-AF65-F5344CB8AC3E}">
        <p14:creationId xmlns:p14="http://schemas.microsoft.com/office/powerpoint/2010/main" val="194027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DD6AF-6601-4A5D-A0B2-B5C49B321B64}"/>
              </a:ext>
            </a:extLst>
          </p:cNvPr>
          <p:cNvSpPr>
            <a:spLocks noGrp="1"/>
          </p:cNvSpPr>
          <p:nvPr>
            <p:ph type="title"/>
          </p:nvPr>
        </p:nvSpPr>
        <p:spPr/>
        <p:txBody>
          <a:bodyPr/>
          <a:lstStyle/>
          <a:p>
            <a:r>
              <a:rPr lang="en-US" dirty="0"/>
              <a:t>Funding Source</a:t>
            </a:r>
          </a:p>
        </p:txBody>
      </p:sp>
      <p:sp>
        <p:nvSpPr>
          <p:cNvPr id="3" name="Text Placeholder 2">
            <a:extLst>
              <a:ext uri="{FF2B5EF4-FFF2-40B4-BE49-F238E27FC236}">
                <a16:creationId xmlns:a16="http://schemas.microsoft.com/office/drawing/2014/main" id="{4817ED35-28DB-47F1-B00D-BA429C9425F9}"/>
              </a:ext>
            </a:extLst>
          </p:cNvPr>
          <p:cNvSpPr>
            <a:spLocks noGrp="1"/>
          </p:cNvSpPr>
          <p:nvPr>
            <p:ph type="body" sz="half" idx="2"/>
          </p:nvPr>
        </p:nvSpPr>
        <p:spPr/>
        <p:txBody>
          <a:bodyPr>
            <a:normAutofit fontScale="85000" lnSpcReduction="20000"/>
          </a:bodyPr>
          <a:lstStyle/>
          <a:p>
            <a:r>
              <a:rPr lang="en-US" dirty="0"/>
              <a:t>US Dept. of Agriculture- Rural Development</a:t>
            </a:r>
          </a:p>
          <a:p>
            <a:endParaRPr lang="en-US" dirty="0"/>
          </a:p>
          <a:p>
            <a:r>
              <a:rPr lang="en-US" dirty="0"/>
              <a:t>Housing</a:t>
            </a:r>
          </a:p>
          <a:p>
            <a:r>
              <a:rPr lang="en-US" dirty="0"/>
              <a:t>Infrastructure</a:t>
            </a:r>
          </a:p>
          <a:p>
            <a:r>
              <a:rPr lang="en-US" dirty="0"/>
              <a:t>Economic Development</a:t>
            </a:r>
          </a:p>
          <a:p>
            <a:endParaRPr lang="en-US" dirty="0"/>
          </a:p>
        </p:txBody>
      </p:sp>
      <p:sp>
        <p:nvSpPr>
          <p:cNvPr id="4" name="Content Placeholder 3">
            <a:extLst>
              <a:ext uri="{FF2B5EF4-FFF2-40B4-BE49-F238E27FC236}">
                <a16:creationId xmlns:a16="http://schemas.microsoft.com/office/drawing/2014/main" id="{9CDDE679-303A-44B6-9F14-0591094E3316}"/>
              </a:ext>
            </a:extLst>
          </p:cNvPr>
          <p:cNvSpPr>
            <a:spLocks noGrp="1"/>
          </p:cNvSpPr>
          <p:nvPr>
            <p:ph idx="1"/>
          </p:nvPr>
        </p:nvSpPr>
        <p:spPr>
          <a:xfrm>
            <a:off x="5029200" y="228600"/>
            <a:ext cx="7162800" cy="6553200"/>
          </a:xfrm>
        </p:spPr>
        <p:txBody>
          <a:bodyPr>
            <a:normAutofit fontScale="92500" lnSpcReduction="10000"/>
          </a:bodyPr>
          <a:lstStyle/>
          <a:p>
            <a:pPr marL="45720" indent="0">
              <a:buNone/>
            </a:pPr>
            <a:r>
              <a:rPr lang="en-US" dirty="0"/>
              <a:t>Multi-Family Housing Programs</a:t>
            </a:r>
          </a:p>
          <a:p>
            <a:pPr marL="45720" indent="0">
              <a:buNone/>
            </a:pPr>
            <a:r>
              <a:rPr lang="en-US" dirty="0"/>
              <a:t>RD provides affordable multi-family rental housing in rural areas by financing projects geared for low-income, elderly and disabled individuals and families as well as domestic farm laborers.  They extend their reach by guaranteeing loans for affordable rental housing designed for low to moderate-income residents in rural areas and towns.</a:t>
            </a:r>
          </a:p>
          <a:p>
            <a:pPr marL="45720" indent="0">
              <a:buNone/>
            </a:pPr>
            <a:r>
              <a:rPr lang="en-US" dirty="0"/>
              <a:t>RD preserve their portfolio of some 14,000 properties by aggressively restructuring loans for existing rural rental housing and off-farm labor housing projects to allow for sufficient reserves to meet major repairs and improvements over the lifetime of the property.  On a yearly basis they provide grants to sponsoring organizations to repair or rehabilitate housing for needy families. They also subsidize rents for low-income tenants in our projects who cannot afford to pay their full rent.</a:t>
            </a:r>
          </a:p>
          <a:p>
            <a:pPr marL="45720" indent="0">
              <a:buNone/>
            </a:pPr>
            <a:r>
              <a:rPr lang="en-US" dirty="0"/>
              <a:t>Rural Development Multi-Family Housing Programs:</a:t>
            </a:r>
          </a:p>
          <a:p>
            <a:pPr lvl="1"/>
            <a:r>
              <a:rPr lang="en-US" dirty="0"/>
              <a:t>Farm Labor Direct Loans &amp; Grants</a:t>
            </a:r>
          </a:p>
          <a:p>
            <a:pPr lvl="1"/>
            <a:r>
              <a:rPr lang="en-US" dirty="0"/>
              <a:t>Housing Preservation &amp; Revitalization Demonstration Loans &amp; Grants</a:t>
            </a:r>
          </a:p>
          <a:p>
            <a:pPr lvl="1"/>
            <a:r>
              <a:rPr lang="en-US" dirty="0"/>
              <a:t>Housing Preservation Grants</a:t>
            </a:r>
          </a:p>
          <a:p>
            <a:pPr lvl="1"/>
            <a:r>
              <a:rPr lang="en-US" dirty="0"/>
              <a:t>Multi-Family Housing Direct Loans</a:t>
            </a:r>
          </a:p>
          <a:p>
            <a:pPr lvl="1"/>
            <a:r>
              <a:rPr lang="en-US" dirty="0"/>
              <a:t>Multi-Family Housing Loan Guarantees</a:t>
            </a:r>
          </a:p>
          <a:p>
            <a:pPr lvl="1"/>
            <a:r>
              <a:rPr lang="en-US" dirty="0"/>
              <a:t>Multi-Family Housing Rental Assistance</a:t>
            </a:r>
          </a:p>
          <a:p>
            <a:pPr marL="45720" indent="0">
              <a:buNone/>
            </a:pPr>
            <a:endParaRPr lang="en-US" dirty="0"/>
          </a:p>
          <a:p>
            <a:pPr marL="45720" indent="0">
              <a:buNone/>
            </a:pPr>
            <a:endParaRPr lang="en-US" dirty="0"/>
          </a:p>
        </p:txBody>
      </p:sp>
    </p:spTree>
    <p:extLst>
      <p:ext uri="{BB962C8B-B14F-4D97-AF65-F5344CB8AC3E}">
        <p14:creationId xmlns:p14="http://schemas.microsoft.com/office/powerpoint/2010/main" val="2468441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DD6AF-6601-4A5D-A0B2-B5C49B321B64}"/>
              </a:ext>
            </a:extLst>
          </p:cNvPr>
          <p:cNvSpPr>
            <a:spLocks noGrp="1"/>
          </p:cNvSpPr>
          <p:nvPr>
            <p:ph type="title"/>
          </p:nvPr>
        </p:nvSpPr>
        <p:spPr/>
        <p:txBody>
          <a:bodyPr/>
          <a:lstStyle/>
          <a:p>
            <a:r>
              <a:rPr lang="en-US" dirty="0"/>
              <a:t>Funding Source</a:t>
            </a:r>
          </a:p>
        </p:txBody>
      </p:sp>
      <p:sp>
        <p:nvSpPr>
          <p:cNvPr id="3" name="Text Placeholder 2">
            <a:extLst>
              <a:ext uri="{FF2B5EF4-FFF2-40B4-BE49-F238E27FC236}">
                <a16:creationId xmlns:a16="http://schemas.microsoft.com/office/drawing/2014/main" id="{4817ED35-28DB-47F1-B00D-BA429C9425F9}"/>
              </a:ext>
            </a:extLst>
          </p:cNvPr>
          <p:cNvSpPr>
            <a:spLocks noGrp="1"/>
          </p:cNvSpPr>
          <p:nvPr>
            <p:ph type="body" sz="half" idx="2"/>
          </p:nvPr>
        </p:nvSpPr>
        <p:spPr/>
        <p:txBody>
          <a:bodyPr>
            <a:normAutofit fontScale="85000" lnSpcReduction="20000"/>
          </a:bodyPr>
          <a:lstStyle/>
          <a:p>
            <a:r>
              <a:rPr lang="en-US" dirty="0"/>
              <a:t>US Dept. of Agriculture- Rural Development</a:t>
            </a:r>
          </a:p>
          <a:p>
            <a:endParaRPr lang="en-US" dirty="0"/>
          </a:p>
          <a:p>
            <a:r>
              <a:rPr lang="en-US" dirty="0"/>
              <a:t>Housing</a:t>
            </a:r>
          </a:p>
          <a:p>
            <a:r>
              <a:rPr lang="en-US" dirty="0"/>
              <a:t>Infrastructure</a:t>
            </a:r>
          </a:p>
          <a:p>
            <a:r>
              <a:rPr lang="en-US" dirty="0"/>
              <a:t>Economic Development</a:t>
            </a:r>
          </a:p>
          <a:p>
            <a:endParaRPr lang="en-US" dirty="0"/>
          </a:p>
        </p:txBody>
      </p:sp>
      <p:sp>
        <p:nvSpPr>
          <p:cNvPr id="4" name="Content Placeholder 3">
            <a:extLst>
              <a:ext uri="{FF2B5EF4-FFF2-40B4-BE49-F238E27FC236}">
                <a16:creationId xmlns:a16="http://schemas.microsoft.com/office/drawing/2014/main" id="{9CDDE679-303A-44B6-9F14-0591094E3316}"/>
              </a:ext>
            </a:extLst>
          </p:cNvPr>
          <p:cNvSpPr>
            <a:spLocks noGrp="1"/>
          </p:cNvSpPr>
          <p:nvPr>
            <p:ph idx="1"/>
          </p:nvPr>
        </p:nvSpPr>
        <p:spPr>
          <a:xfrm>
            <a:off x="5029200" y="228600"/>
            <a:ext cx="7162800" cy="6553200"/>
          </a:xfrm>
        </p:spPr>
        <p:txBody>
          <a:bodyPr>
            <a:normAutofit fontScale="85000" lnSpcReduction="20000"/>
          </a:bodyPr>
          <a:lstStyle/>
          <a:p>
            <a:pPr marL="45720" indent="0">
              <a:buNone/>
            </a:pPr>
            <a:r>
              <a:rPr lang="en-US" dirty="0"/>
              <a:t>Single Family Housing Programs: </a:t>
            </a:r>
            <a:r>
              <a:rPr lang="en-US" dirty="0">
                <a:hlinkClick r:id="rId3"/>
              </a:rPr>
              <a:t>https://www.rd.usda.gov/programs-services/all-programs/single-family-housing-programs</a:t>
            </a:r>
            <a:endParaRPr lang="en-US" dirty="0"/>
          </a:p>
          <a:p>
            <a:pPr marL="45720" indent="0">
              <a:buNone/>
            </a:pPr>
            <a:r>
              <a:rPr lang="en-US" dirty="0"/>
              <a:t>Well built, affordable housing is essential to the vitality of communities in rural America. Housing Programs give families and individuals the opportunity to buy, build, repair, or own safe and affordable homes located in rural America. Eligibility for these loans, loan guarantees, and grants is based on income and varies according to the average median income for each area.</a:t>
            </a:r>
          </a:p>
          <a:p>
            <a:pPr marL="45720" indent="0">
              <a:buNone/>
            </a:pPr>
            <a:r>
              <a:rPr lang="en-US" dirty="0"/>
              <a:t>Low interest, fixed-rate Homeownership loans are provided to qualified persons directly by USDA Rural Development. Financing is also offered at fixed-rates and terms through a loan from a private financial institution and guaranteed by USDA Rural Development for qualified persons. Neither one of these home loan programs require a down payment.</a:t>
            </a:r>
          </a:p>
          <a:p>
            <a:pPr marL="45720" indent="0">
              <a:buNone/>
            </a:pPr>
            <a:r>
              <a:rPr lang="en-US" dirty="0"/>
              <a:t>USDA Rural Development also offers competitive grants to public and private non-profit Self-Help Housing organizations and Federally Recognized Tribes to enable hardworking families to build their own homes.</a:t>
            </a:r>
          </a:p>
          <a:p>
            <a:pPr marL="45720" indent="0">
              <a:buNone/>
            </a:pPr>
            <a:r>
              <a:rPr lang="en-US" dirty="0"/>
              <a:t>Rural Development Single Family Housing Programs:</a:t>
            </a:r>
          </a:p>
          <a:p>
            <a:pPr lvl="1"/>
            <a:r>
              <a:rPr lang="en-US" dirty="0"/>
              <a:t>Single Family Housing Direct Home Loans</a:t>
            </a:r>
          </a:p>
          <a:p>
            <a:pPr lvl="1"/>
            <a:r>
              <a:rPr lang="en-US" dirty="0"/>
              <a:t>Single Family Housing Home Loan Guarantees</a:t>
            </a:r>
          </a:p>
          <a:p>
            <a:pPr lvl="1"/>
            <a:r>
              <a:rPr lang="en-US" dirty="0"/>
              <a:t>Mutual Self-Help Housing Technical Assistance Grants</a:t>
            </a:r>
          </a:p>
          <a:p>
            <a:pPr lvl="1"/>
            <a:r>
              <a:rPr lang="en-US" dirty="0"/>
              <a:t>Rural Housing Site Loans</a:t>
            </a:r>
          </a:p>
          <a:p>
            <a:pPr marL="45720" indent="0">
              <a:buNone/>
            </a:pPr>
            <a:r>
              <a:rPr lang="en-US" dirty="0"/>
              <a:t>Home Repair Loans and Grants provide funds to elderly and very-low-income homeowners to remove health and safety hazards, perform necessary repairs, improve or modernize a home, make homes accessible for people with disabilities, or make homes more energy efficient so these very-low-income families use less of their income on utility bills.</a:t>
            </a:r>
          </a:p>
          <a:p>
            <a:pPr marL="45720" indent="0">
              <a:buNone/>
            </a:pPr>
            <a:endParaRPr lang="en-US" dirty="0"/>
          </a:p>
        </p:txBody>
      </p:sp>
    </p:spTree>
    <p:extLst>
      <p:ext uri="{BB962C8B-B14F-4D97-AF65-F5344CB8AC3E}">
        <p14:creationId xmlns:p14="http://schemas.microsoft.com/office/powerpoint/2010/main" val="2740785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FDD6AF-6601-4A5D-A0B2-B5C49B321B64}"/>
              </a:ext>
            </a:extLst>
          </p:cNvPr>
          <p:cNvSpPr>
            <a:spLocks noGrp="1"/>
          </p:cNvSpPr>
          <p:nvPr>
            <p:ph type="title"/>
          </p:nvPr>
        </p:nvSpPr>
        <p:spPr/>
        <p:txBody>
          <a:bodyPr/>
          <a:lstStyle/>
          <a:p>
            <a:r>
              <a:rPr lang="en-US" dirty="0"/>
              <a:t>Funding Source</a:t>
            </a:r>
          </a:p>
        </p:txBody>
      </p:sp>
      <p:sp>
        <p:nvSpPr>
          <p:cNvPr id="3" name="Text Placeholder 2">
            <a:extLst>
              <a:ext uri="{FF2B5EF4-FFF2-40B4-BE49-F238E27FC236}">
                <a16:creationId xmlns:a16="http://schemas.microsoft.com/office/drawing/2014/main" id="{4817ED35-28DB-47F1-B00D-BA429C9425F9}"/>
              </a:ext>
            </a:extLst>
          </p:cNvPr>
          <p:cNvSpPr>
            <a:spLocks noGrp="1"/>
          </p:cNvSpPr>
          <p:nvPr>
            <p:ph type="body" sz="half" idx="2"/>
          </p:nvPr>
        </p:nvSpPr>
        <p:spPr/>
        <p:txBody>
          <a:bodyPr>
            <a:normAutofit fontScale="85000" lnSpcReduction="20000"/>
          </a:bodyPr>
          <a:lstStyle/>
          <a:p>
            <a:r>
              <a:rPr lang="en-US" dirty="0"/>
              <a:t>US Dept. of Agriculture- Rural Development</a:t>
            </a:r>
          </a:p>
          <a:p>
            <a:endParaRPr lang="en-US" dirty="0"/>
          </a:p>
          <a:p>
            <a:r>
              <a:rPr lang="en-US" dirty="0"/>
              <a:t>Housing</a:t>
            </a:r>
          </a:p>
          <a:p>
            <a:r>
              <a:rPr lang="en-US" dirty="0"/>
              <a:t>Infrastructure</a:t>
            </a:r>
          </a:p>
          <a:p>
            <a:r>
              <a:rPr lang="en-US" dirty="0"/>
              <a:t>Economic Development</a:t>
            </a:r>
          </a:p>
          <a:p>
            <a:endParaRPr lang="en-US" dirty="0"/>
          </a:p>
        </p:txBody>
      </p:sp>
      <p:sp>
        <p:nvSpPr>
          <p:cNvPr id="4" name="Content Placeholder 3">
            <a:extLst>
              <a:ext uri="{FF2B5EF4-FFF2-40B4-BE49-F238E27FC236}">
                <a16:creationId xmlns:a16="http://schemas.microsoft.com/office/drawing/2014/main" id="{9CDDE679-303A-44B6-9F14-0591094E3316}"/>
              </a:ext>
            </a:extLst>
          </p:cNvPr>
          <p:cNvSpPr>
            <a:spLocks noGrp="1"/>
          </p:cNvSpPr>
          <p:nvPr>
            <p:ph idx="1"/>
          </p:nvPr>
        </p:nvSpPr>
        <p:spPr>
          <a:xfrm>
            <a:off x="5029200" y="228600"/>
            <a:ext cx="7162800" cy="6553200"/>
          </a:xfrm>
        </p:spPr>
        <p:txBody>
          <a:bodyPr>
            <a:normAutofit fontScale="70000" lnSpcReduction="20000"/>
          </a:bodyPr>
          <a:lstStyle/>
          <a:p>
            <a:pPr marL="45720" indent="0">
              <a:buNone/>
            </a:pPr>
            <a:r>
              <a:rPr lang="en-US" dirty="0"/>
              <a:t>Water and Environmental Programs: </a:t>
            </a:r>
            <a:r>
              <a:rPr lang="en-US" dirty="0">
                <a:hlinkClick r:id="rId3"/>
              </a:rPr>
              <a:t>https://www.rd.usda.gov/programs-services/all-programs/water-environmental-programs</a:t>
            </a:r>
            <a:endParaRPr lang="en-US" dirty="0"/>
          </a:p>
          <a:p>
            <a:pPr marL="45720" indent="0">
              <a:buNone/>
            </a:pPr>
            <a:r>
              <a:rPr lang="en-US" dirty="0"/>
              <a:t>Through Rural Utilities Service Water and Environmental Programs (WEP), rural communities obtain the technical assistance and financing necessary to develop drinking water and waste disposal systems.  Safe drinking water and sanitary waste disposal systems are vital not only to public health, but also to the economic vitality of rural America.  Rural Development is a leader in helping rural America improve the quality of life and increase the economic opportunities for rural people.</a:t>
            </a:r>
          </a:p>
          <a:p>
            <a:pPr marL="45720" indent="0">
              <a:buNone/>
            </a:pPr>
            <a:r>
              <a:rPr lang="en-US" dirty="0"/>
              <a:t>WEP provides funding for the construction of water and waste facilities in rural communities and is proud to be the only Federal program exclusively focused on rural water and waste infrastructure needs of rural communities with populations of 10,000 or less.  WEP also provides funding to organizations that provide technical assistance and training to rural communities in relation to their water and waste activities.  WEP is administered through National Office staff in Washington, DC, and a network of field staff in each State.</a:t>
            </a:r>
          </a:p>
          <a:p>
            <a:pPr marL="45720" indent="0">
              <a:buNone/>
            </a:pPr>
            <a:r>
              <a:rPr lang="en-US" dirty="0"/>
              <a:t>USDA Rural Development Water and Environmental Programs:</a:t>
            </a:r>
          </a:p>
          <a:p>
            <a:pPr lvl="1"/>
            <a:r>
              <a:rPr lang="en-US" dirty="0"/>
              <a:t>Circuit Rider Program</a:t>
            </a:r>
          </a:p>
          <a:p>
            <a:pPr lvl="1"/>
            <a:r>
              <a:rPr lang="en-US" dirty="0"/>
              <a:t>Emergency Community Water Assistance Grants</a:t>
            </a:r>
          </a:p>
          <a:p>
            <a:pPr lvl="1"/>
            <a:r>
              <a:rPr lang="en-US" dirty="0"/>
              <a:t>Grants for Rural and Native Alaskan Villages</a:t>
            </a:r>
          </a:p>
          <a:p>
            <a:pPr lvl="1"/>
            <a:r>
              <a:rPr lang="en-US" dirty="0"/>
              <a:t>Household Water Well System Grants</a:t>
            </a:r>
          </a:p>
          <a:p>
            <a:pPr lvl="1"/>
            <a:r>
              <a:rPr lang="en-US" dirty="0"/>
              <a:t>Individual Water &amp; Wastewater Grants</a:t>
            </a:r>
          </a:p>
          <a:p>
            <a:pPr lvl="1"/>
            <a:r>
              <a:rPr lang="en-US" dirty="0"/>
              <a:t>SEARCH - Special Evaluation Assistance for Rural Communities and Households</a:t>
            </a:r>
          </a:p>
          <a:p>
            <a:pPr lvl="1"/>
            <a:r>
              <a:rPr lang="en-US" dirty="0"/>
              <a:t>Solid Waste Management Grants</a:t>
            </a:r>
          </a:p>
          <a:p>
            <a:pPr lvl="1"/>
            <a:r>
              <a:rPr lang="en-US" dirty="0"/>
              <a:t>Water &amp; Waste Disposal Grants to Alleviate Health Risks on Tribal Lands and Colonies</a:t>
            </a:r>
          </a:p>
          <a:p>
            <a:pPr lvl="1"/>
            <a:r>
              <a:rPr lang="en-US" dirty="0"/>
              <a:t>Water &amp; Waste Disposal Loans &amp; Grants</a:t>
            </a:r>
          </a:p>
          <a:p>
            <a:pPr lvl="1"/>
            <a:r>
              <a:rPr lang="en-US" dirty="0"/>
              <a:t>Water &amp; Waste Disposal Loan Guarantees</a:t>
            </a:r>
          </a:p>
          <a:p>
            <a:pPr lvl="1"/>
            <a:r>
              <a:rPr lang="en-US" dirty="0"/>
              <a:t>Water &amp; Waste Disposal Predevelopment Planning Grants</a:t>
            </a:r>
          </a:p>
          <a:p>
            <a:pPr lvl="1"/>
            <a:r>
              <a:rPr lang="en-US" dirty="0"/>
              <a:t>Water &amp; Waste Disposal Revolving Loan Funds</a:t>
            </a:r>
          </a:p>
          <a:p>
            <a:pPr lvl="1"/>
            <a:r>
              <a:rPr lang="en-US" dirty="0"/>
              <a:t>Water &amp; Waste Disposal Technical Assistance &amp; Training Grants</a:t>
            </a:r>
          </a:p>
        </p:txBody>
      </p:sp>
    </p:spTree>
    <p:extLst>
      <p:ext uri="{BB962C8B-B14F-4D97-AF65-F5344CB8AC3E}">
        <p14:creationId xmlns:p14="http://schemas.microsoft.com/office/powerpoint/2010/main" val="1174561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Public Involvement</a:t>
            </a:r>
          </a:p>
        </p:txBody>
      </p:sp>
      <p:sp>
        <p:nvSpPr>
          <p:cNvPr id="3" name="Subtitle 2">
            <a:extLst>
              <a:ext uri="{FF2B5EF4-FFF2-40B4-BE49-F238E27FC236}">
                <a16:creationId xmlns:a16="http://schemas.microsoft.com/office/drawing/2014/main" id="{FCF12CC9-0C57-4CC6-BB9F-D63D359DA07E}"/>
              </a:ext>
            </a:extLst>
          </p:cNvPr>
          <p:cNvSpPr>
            <a:spLocks noGrp="1"/>
          </p:cNvSpPr>
          <p:nvPr>
            <p:ph type="subTitle" idx="1"/>
          </p:nvPr>
        </p:nvSpPr>
        <p:spPr/>
        <p:txBody>
          <a:bodyPr/>
          <a:lstStyle/>
          <a:p>
            <a:r>
              <a:rPr lang="en-US" dirty="0"/>
              <a:t>Your Input is Important</a:t>
            </a:r>
          </a:p>
        </p:txBody>
      </p:sp>
    </p:spTree>
    <p:extLst>
      <p:ext uri="{BB962C8B-B14F-4D97-AF65-F5344CB8AC3E}">
        <p14:creationId xmlns:p14="http://schemas.microsoft.com/office/powerpoint/2010/main" val="559315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077200" y="2590800"/>
            <a:ext cx="3200400" cy="1993392"/>
          </a:xfrm>
        </p:spPr>
        <p:txBody>
          <a:bodyPr/>
          <a:lstStyle/>
          <a:p>
            <a:r>
              <a:rPr lang="en-US" dirty="0"/>
              <a:t>What is Working Well for our community? </a:t>
            </a:r>
          </a:p>
        </p:txBody>
      </p:sp>
      <p:pic>
        <p:nvPicPr>
          <p:cNvPr id="5" name="Picture Placeholder 4">
            <a:extLst>
              <a:ext uri="{FF2B5EF4-FFF2-40B4-BE49-F238E27FC236}">
                <a16:creationId xmlns:a16="http://schemas.microsoft.com/office/drawing/2014/main" id="{0DD83442-3166-40C8-A447-3669D5A36448}"/>
              </a:ext>
            </a:extLst>
          </p:cNvPr>
          <p:cNvPicPr>
            <a:picLocks noGrp="1" noChangeAspect="1"/>
          </p:cNvPicPr>
          <p:nvPr>
            <p:ph type="pic" idx="1"/>
          </p:nvPr>
        </p:nvPicPr>
        <p:blipFill>
          <a:blip r:embed="rId3"/>
          <a:srcRect l="12274" r="12274"/>
          <a:stretch>
            <a:fillRect/>
          </a:stretch>
        </p:blipFill>
        <p:spPr>
          <a:prstGeom prst="rect">
            <a:avLst/>
          </a:prstGeom>
        </p:spPr>
      </p:pic>
    </p:spTree>
    <p:extLst>
      <p:ext uri="{BB962C8B-B14F-4D97-AF65-F5344CB8AC3E}">
        <p14:creationId xmlns:p14="http://schemas.microsoft.com/office/powerpoint/2010/main" val="3676793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C72C4E-4874-4F68-8359-AE5F501347ED}"/>
              </a:ext>
            </a:extLst>
          </p:cNvPr>
          <p:cNvSpPr>
            <a:spLocks noGrp="1"/>
          </p:cNvSpPr>
          <p:nvPr>
            <p:ph type="title"/>
          </p:nvPr>
        </p:nvSpPr>
        <p:spPr>
          <a:xfrm>
            <a:off x="7923214" y="2362200"/>
            <a:ext cx="3200400" cy="3657600"/>
          </a:xfrm>
        </p:spPr>
        <p:txBody>
          <a:bodyPr>
            <a:normAutofit fontScale="90000"/>
          </a:bodyPr>
          <a:lstStyle/>
          <a:p>
            <a:r>
              <a:rPr lang="en-US" dirty="0"/>
              <a:t>What Capital Improvement Projects for the Community would you like to see explored in the Tobacco Valley/Eureka area? </a:t>
            </a:r>
            <a:br>
              <a:rPr lang="en-US" dirty="0"/>
            </a:br>
            <a:r>
              <a:rPr lang="en-US" dirty="0"/>
              <a:t> </a:t>
            </a:r>
          </a:p>
        </p:txBody>
      </p:sp>
      <p:pic>
        <p:nvPicPr>
          <p:cNvPr id="8" name="Picture 7">
            <a:extLst>
              <a:ext uri="{FF2B5EF4-FFF2-40B4-BE49-F238E27FC236}">
                <a16:creationId xmlns:a16="http://schemas.microsoft.com/office/drawing/2014/main" id="{09D9A7E9-CBEE-4D4B-8E1F-13AF07A49EEE}"/>
              </a:ext>
            </a:extLst>
          </p:cNvPr>
          <p:cNvPicPr>
            <a:picLocks noChangeAspect="1"/>
          </p:cNvPicPr>
          <p:nvPr/>
        </p:nvPicPr>
        <p:blipFill>
          <a:blip r:embed="rId2"/>
          <a:stretch>
            <a:fillRect/>
          </a:stretch>
        </p:blipFill>
        <p:spPr>
          <a:xfrm>
            <a:off x="0" y="1752600"/>
            <a:ext cx="7315200" cy="3895106"/>
          </a:xfrm>
          <a:prstGeom prst="rect">
            <a:avLst/>
          </a:prstGeom>
        </p:spPr>
      </p:pic>
    </p:spTree>
    <p:extLst>
      <p:ext uri="{BB962C8B-B14F-4D97-AF65-F5344CB8AC3E}">
        <p14:creationId xmlns:p14="http://schemas.microsoft.com/office/powerpoint/2010/main" val="2416467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4D9647DB-040B-4EF7-BB95-80429968E91F}"/>
              </a:ext>
            </a:extLst>
          </p:cNvPr>
          <p:cNvPicPr>
            <a:picLocks noGrp="1" noChangeAspect="1"/>
          </p:cNvPicPr>
          <p:nvPr>
            <p:ph type="pic" idx="1"/>
          </p:nvPr>
        </p:nvPicPr>
        <p:blipFill>
          <a:blip r:embed="rId2"/>
          <a:srcRect l="997" r="997"/>
          <a:stretch>
            <a:fillRect/>
          </a:stretch>
        </p:blipFill>
        <p:spPr>
          <a:prstGeom prst="rect">
            <a:avLst/>
          </a:prstGeom>
        </p:spPr>
      </p:pic>
      <p:sp>
        <p:nvSpPr>
          <p:cNvPr id="6" name="Rectangle 5">
            <a:extLst>
              <a:ext uri="{FF2B5EF4-FFF2-40B4-BE49-F238E27FC236}">
                <a16:creationId xmlns:a16="http://schemas.microsoft.com/office/drawing/2014/main" id="{0C6189EA-923A-46EF-AD40-A0BEEC1F880D}"/>
              </a:ext>
            </a:extLst>
          </p:cNvPr>
          <p:cNvSpPr/>
          <p:nvPr/>
        </p:nvSpPr>
        <p:spPr>
          <a:xfrm>
            <a:off x="7620000" y="1447800"/>
            <a:ext cx="4292600" cy="4324261"/>
          </a:xfrm>
          <a:prstGeom prst="rect">
            <a:avLst/>
          </a:prstGeom>
        </p:spPr>
        <p:txBody>
          <a:bodyPr wrap="square">
            <a:spAutoFit/>
          </a:bodyPr>
          <a:lstStyle/>
          <a:p>
            <a:r>
              <a:rPr lang="en-US" sz="2500" dirty="0">
                <a:solidFill>
                  <a:schemeClr val="bg1"/>
                </a:solidFill>
              </a:rPr>
              <a:t>What would you like to see the Town of Eureka and Lincoln County to work on in the next 3? 5? 10 years?</a:t>
            </a:r>
          </a:p>
          <a:p>
            <a:endParaRPr lang="en-US" sz="2500" dirty="0">
              <a:solidFill>
                <a:schemeClr val="bg1"/>
              </a:solidFill>
            </a:endParaRPr>
          </a:p>
          <a:p>
            <a:endParaRPr lang="en-US" sz="2500" dirty="0">
              <a:solidFill>
                <a:schemeClr val="bg1"/>
              </a:solidFill>
            </a:endParaRPr>
          </a:p>
          <a:p>
            <a:r>
              <a:rPr lang="en-US" sz="2500" dirty="0">
                <a:solidFill>
                  <a:schemeClr val="bg1"/>
                </a:solidFill>
              </a:rPr>
              <a:t>Housing</a:t>
            </a:r>
          </a:p>
          <a:p>
            <a:r>
              <a:rPr lang="en-US" sz="2500" dirty="0">
                <a:solidFill>
                  <a:schemeClr val="bg1"/>
                </a:solidFill>
              </a:rPr>
              <a:t>Economic Development</a:t>
            </a:r>
          </a:p>
          <a:p>
            <a:r>
              <a:rPr lang="en-US" sz="2500" dirty="0">
                <a:solidFill>
                  <a:schemeClr val="bg1"/>
                </a:solidFill>
              </a:rPr>
              <a:t>Community Facilities and Services</a:t>
            </a:r>
          </a:p>
          <a:p>
            <a:r>
              <a:rPr lang="en-US" sz="2500" dirty="0">
                <a:solidFill>
                  <a:schemeClr val="bg1"/>
                </a:solidFill>
              </a:rPr>
              <a:t>Infrastructure</a:t>
            </a:r>
          </a:p>
        </p:txBody>
      </p:sp>
    </p:spTree>
    <p:extLst>
      <p:ext uri="{BB962C8B-B14F-4D97-AF65-F5344CB8AC3E}">
        <p14:creationId xmlns:p14="http://schemas.microsoft.com/office/powerpoint/2010/main" val="14983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9509760" cy="685800"/>
          </a:xfrm>
        </p:spPr>
        <p:txBody>
          <a:bodyPr>
            <a:normAutofit/>
          </a:bodyPr>
          <a:lstStyle/>
          <a:p>
            <a:r>
              <a:rPr lang="en-US" dirty="0"/>
              <a:t>Lincoln County Fairgrounds Project</a:t>
            </a:r>
          </a:p>
        </p:txBody>
      </p:sp>
      <p:sp>
        <p:nvSpPr>
          <p:cNvPr id="3" name="Content Placeholder 2"/>
          <p:cNvSpPr>
            <a:spLocks noGrp="1"/>
          </p:cNvSpPr>
          <p:nvPr>
            <p:ph idx="1"/>
          </p:nvPr>
        </p:nvSpPr>
        <p:spPr>
          <a:xfrm>
            <a:off x="533400" y="1447800"/>
            <a:ext cx="6126480" cy="4581779"/>
          </a:xfrm>
        </p:spPr>
        <p:txBody>
          <a:bodyPr>
            <a:normAutofit/>
          </a:bodyPr>
          <a:lstStyle/>
          <a:p>
            <a:r>
              <a:rPr lang="en-US" dirty="0"/>
              <a:t>Preliminary Design is completed</a:t>
            </a:r>
          </a:p>
          <a:p>
            <a:r>
              <a:rPr lang="en-US" dirty="0"/>
              <a:t>Projected cost is $218,000 </a:t>
            </a:r>
          </a:p>
          <a:p>
            <a:r>
              <a:rPr lang="en-US" dirty="0"/>
              <a:t>Lincoln County has obtained a loan from Montana Board of Investments InterCap Loan program for the total amount needed and currently in discussions with the Forest Service on potential assistance of the project</a:t>
            </a:r>
          </a:p>
          <a:p>
            <a:r>
              <a:rPr lang="en-US" dirty="0"/>
              <a:t>The project will extend the Town’s wastewater line through the Forest Service Complex to the Lincoln County Fairgrounds and over to a stub out at Osloski Road. </a:t>
            </a:r>
          </a:p>
          <a:p>
            <a:r>
              <a:rPr lang="en-US" dirty="0"/>
              <a:t>Expected to begin Summer of 2017 with completion through Summer of 2018</a:t>
            </a:r>
          </a:p>
        </p:txBody>
      </p:sp>
      <p:pic>
        <p:nvPicPr>
          <p:cNvPr id="4" name="Picture 3">
            <a:extLst>
              <a:ext uri="{FF2B5EF4-FFF2-40B4-BE49-F238E27FC236}">
                <a16:creationId xmlns:a16="http://schemas.microsoft.com/office/drawing/2014/main" id="{16BBF77E-B469-482B-99E7-B5B92F4DF048}"/>
              </a:ext>
            </a:extLst>
          </p:cNvPr>
          <p:cNvPicPr>
            <a:picLocks noChangeAspect="1"/>
          </p:cNvPicPr>
          <p:nvPr/>
        </p:nvPicPr>
        <p:blipFill rotWithShape="1">
          <a:blip r:embed="rId2"/>
          <a:srcRect l="10345" t="2593" r="1724" b="11830"/>
          <a:stretch/>
        </p:blipFill>
        <p:spPr>
          <a:xfrm>
            <a:off x="7010400" y="304800"/>
            <a:ext cx="4596246" cy="6100483"/>
          </a:xfrm>
          <a:prstGeom prst="rect">
            <a:avLst/>
          </a:prstGeom>
        </p:spPr>
      </p:pic>
    </p:spTree>
    <p:extLst>
      <p:ext uri="{BB962C8B-B14F-4D97-AF65-F5344CB8AC3E}">
        <p14:creationId xmlns:p14="http://schemas.microsoft.com/office/powerpoint/2010/main" val="3765865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678667F-892C-44AF-A327-82D0F446FE73}"/>
              </a:ext>
            </a:extLst>
          </p:cNvPr>
          <p:cNvSpPr>
            <a:spLocks noGrp="1"/>
          </p:cNvSpPr>
          <p:nvPr>
            <p:ph type="title"/>
          </p:nvPr>
        </p:nvSpPr>
        <p:spPr/>
        <p:txBody>
          <a:bodyPr/>
          <a:lstStyle/>
          <a:p>
            <a:r>
              <a:rPr lang="en-US" dirty="0"/>
              <a:t>For this year’s funding cycle what are your top three priorities? </a:t>
            </a:r>
          </a:p>
        </p:txBody>
      </p:sp>
      <p:sp>
        <p:nvSpPr>
          <p:cNvPr id="6" name="Text Placeholder 5">
            <a:extLst>
              <a:ext uri="{FF2B5EF4-FFF2-40B4-BE49-F238E27FC236}">
                <a16:creationId xmlns:a16="http://schemas.microsoft.com/office/drawing/2014/main" id="{64E61A29-EE16-41AE-BA54-83F758D64EFA}"/>
              </a:ext>
            </a:extLst>
          </p:cNvPr>
          <p:cNvSpPr>
            <a:spLocks noGrp="1"/>
          </p:cNvSpPr>
          <p:nvPr>
            <p:ph type="body" idx="1"/>
          </p:nvPr>
        </p:nvSpPr>
        <p:spPr>
          <a:xfrm>
            <a:off x="1524000" y="4876800"/>
            <a:ext cx="9144000" cy="1143000"/>
          </a:xfrm>
        </p:spPr>
        <p:txBody>
          <a:bodyPr/>
          <a:lstStyle/>
          <a:p>
            <a:endParaRPr lang="en-US" dirty="0"/>
          </a:p>
        </p:txBody>
      </p:sp>
    </p:spTree>
    <p:extLst>
      <p:ext uri="{BB962C8B-B14F-4D97-AF65-F5344CB8AC3E}">
        <p14:creationId xmlns:p14="http://schemas.microsoft.com/office/powerpoint/2010/main" val="3941612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0" y="152400"/>
            <a:ext cx="9144002" cy="1143000"/>
          </a:xfrm>
        </p:spPr>
        <p:txBody>
          <a:bodyPr>
            <a:normAutofit/>
          </a:bodyPr>
          <a:lstStyle/>
          <a:p>
            <a:r>
              <a:rPr lang="en-US" dirty="0"/>
              <a:t>Thank you for coming</a:t>
            </a:r>
          </a:p>
        </p:txBody>
      </p:sp>
      <p:sp>
        <p:nvSpPr>
          <p:cNvPr id="3" name="Content Placeholder 2"/>
          <p:cNvSpPr>
            <a:spLocks noGrp="1"/>
          </p:cNvSpPr>
          <p:nvPr>
            <p:ph type="subTitle" idx="1"/>
          </p:nvPr>
        </p:nvSpPr>
        <p:spPr>
          <a:xfrm>
            <a:off x="1524000" y="5257800"/>
            <a:ext cx="9144002" cy="762000"/>
          </a:xfrm>
        </p:spPr>
        <p:txBody>
          <a:bodyPr>
            <a:noAutofit/>
          </a:bodyPr>
          <a:lstStyle/>
          <a:p>
            <a:r>
              <a:rPr lang="en-US" sz="4200" dirty="0"/>
              <a:t>What Happens Next….</a:t>
            </a:r>
          </a:p>
          <a:p>
            <a:r>
              <a:rPr lang="en-US" sz="4200" dirty="0"/>
              <a:t>Ending Questions? </a:t>
            </a:r>
          </a:p>
        </p:txBody>
      </p:sp>
    </p:spTree>
    <p:extLst>
      <p:ext uri="{BB962C8B-B14F-4D97-AF65-F5344CB8AC3E}">
        <p14:creationId xmlns:p14="http://schemas.microsoft.com/office/powerpoint/2010/main" val="1585542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Current Planning Efforts</a:t>
            </a:r>
          </a:p>
        </p:txBody>
      </p:sp>
      <p:sp>
        <p:nvSpPr>
          <p:cNvPr id="3" name="Content Placeholder 2"/>
          <p:cNvSpPr>
            <a:spLocks noGrp="1"/>
          </p:cNvSpPr>
          <p:nvPr>
            <p:ph idx="1"/>
          </p:nvPr>
        </p:nvSpPr>
        <p:spPr/>
        <p:txBody>
          <a:bodyPr/>
          <a:lstStyle/>
          <a:p>
            <a:r>
              <a:rPr lang="en-US" dirty="0"/>
              <a:t>Town of Eureka’s Strategic Plan- Adopted 2016</a:t>
            </a:r>
          </a:p>
          <a:p>
            <a:r>
              <a:rPr lang="en-US" dirty="0"/>
              <a:t>Town of Eureka’s Capital Improvement Project- Updated 2013</a:t>
            </a:r>
          </a:p>
          <a:p>
            <a:r>
              <a:rPr lang="en-US" dirty="0"/>
              <a:t>Lincoln County Public Survey </a:t>
            </a:r>
          </a:p>
        </p:txBody>
      </p:sp>
    </p:spTree>
    <p:extLst>
      <p:ext uri="{BB962C8B-B14F-4D97-AF65-F5344CB8AC3E}">
        <p14:creationId xmlns:p14="http://schemas.microsoft.com/office/powerpoint/2010/main" val="2193455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Funding Sources</a:t>
            </a:r>
          </a:p>
        </p:txBody>
      </p:sp>
      <p:sp>
        <p:nvSpPr>
          <p:cNvPr id="4" name="Text Placeholder 3">
            <a:extLst>
              <a:ext uri="{FF2B5EF4-FFF2-40B4-BE49-F238E27FC236}">
                <a16:creationId xmlns:a16="http://schemas.microsoft.com/office/drawing/2014/main" id="{439A80B1-ECBC-4F88-B8EB-EFE0ED640BCF}"/>
              </a:ext>
            </a:extLst>
          </p:cNvPr>
          <p:cNvSpPr>
            <a:spLocks noGrp="1"/>
          </p:cNvSpPr>
          <p:nvPr>
            <p:ph type="body" sz="half" idx="2"/>
          </p:nvPr>
        </p:nvSpPr>
        <p:spPr/>
        <p:txBody>
          <a:bodyPr/>
          <a:lstStyle/>
          <a:p>
            <a:r>
              <a:rPr lang="en-US" dirty="0"/>
              <a:t>Montana Dept. of Commerce</a:t>
            </a:r>
          </a:p>
          <a:p>
            <a:endParaRPr lang="en-US" dirty="0"/>
          </a:p>
          <a:p>
            <a:r>
              <a:rPr lang="en-US" dirty="0"/>
              <a:t>Community Development Block Grant (HUD Funding)</a:t>
            </a:r>
          </a:p>
        </p:txBody>
      </p:sp>
      <p:sp>
        <p:nvSpPr>
          <p:cNvPr id="3" name="Content Placeholder 2"/>
          <p:cNvSpPr>
            <a:spLocks noGrp="1"/>
          </p:cNvSpPr>
          <p:nvPr>
            <p:ph idx="1"/>
          </p:nvPr>
        </p:nvSpPr>
        <p:spPr>
          <a:xfrm>
            <a:off x="4953000" y="381000"/>
            <a:ext cx="7239000" cy="6248400"/>
          </a:xfrm>
        </p:spPr>
        <p:txBody>
          <a:bodyPr>
            <a:normAutofit fontScale="92500" lnSpcReduction="20000"/>
          </a:bodyPr>
          <a:lstStyle/>
          <a:p>
            <a:pPr marL="45720" indent="0">
              <a:buNone/>
            </a:pPr>
            <a:r>
              <a:rPr lang="en-US" dirty="0"/>
              <a:t>Montana Community Development Block Grant</a:t>
            </a:r>
          </a:p>
          <a:p>
            <a:pPr lvl="1"/>
            <a:r>
              <a:rPr lang="en-US" dirty="0"/>
              <a:t>Project Funding</a:t>
            </a:r>
          </a:p>
          <a:p>
            <a:pPr lvl="2"/>
            <a:r>
              <a:rPr lang="en-US" dirty="0"/>
              <a:t>Housing </a:t>
            </a:r>
          </a:p>
          <a:p>
            <a:pPr lvl="3"/>
            <a:r>
              <a:rPr lang="en-US" dirty="0"/>
              <a:t>Large Scale-Multi-Family Housing and Rehabilitation (up to $450,000)</a:t>
            </a:r>
          </a:p>
          <a:p>
            <a:pPr lvl="4"/>
            <a:r>
              <a:rPr lang="en-US" dirty="0"/>
              <a:t>Annual applications (July 14</a:t>
            </a:r>
            <a:r>
              <a:rPr lang="en-US" baseline="30000" dirty="0"/>
              <a:t>th</a:t>
            </a:r>
            <a:r>
              <a:rPr lang="en-US" dirty="0"/>
              <a:t>, 2017 of this year)</a:t>
            </a:r>
          </a:p>
          <a:p>
            <a:pPr lvl="3"/>
            <a:r>
              <a:rPr lang="en-US" dirty="0"/>
              <a:t>Small Scale- Single Family Housing Rehabilitation Grants – non-competitive pool of funds; no maximum grant amount and funds are allocated</a:t>
            </a:r>
          </a:p>
          <a:p>
            <a:pPr lvl="3"/>
            <a:r>
              <a:rPr lang="en-US" dirty="0"/>
              <a:t>Housing Stabilization  </a:t>
            </a:r>
          </a:p>
          <a:p>
            <a:pPr lvl="2"/>
            <a:r>
              <a:rPr lang="en-US" dirty="0"/>
              <a:t>Public Infrastructure-Community Facilities (up to $450,000)</a:t>
            </a:r>
          </a:p>
          <a:p>
            <a:pPr lvl="2"/>
            <a:r>
              <a:rPr lang="en-US" dirty="0"/>
              <a:t>Economic Development</a:t>
            </a:r>
          </a:p>
          <a:p>
            <a:pPr lvl="3"/>
            <a:r>
              <a:rPr lang="en-US" dirty="0"/>
              <a:t>Job Creation and Retention, Customized Employee Training</a:t>
            </a:r>
          </a:p>
          <a:p>
            <a:pPr lvl="3"/>
            <a:endParaRPr lang="en-US" dirty="0"/>
          </a:p>
          <a:p>
            <a:pPr lvl="1"/>
            <a:r>
              <a:rPr lang="en-US" dirty="0"/>
              <a:t>Planning Funding</a:t>
            </a:r>
          </a:p>
          <a:p>
            <a:pPr lvl="2"/>
            <a:r>
              <a:rPr lang="en-US" dirty="0"/>
              <a:t>1 Planning per public entity per funding cycle</a:t>
            </a:r>
          </a:p>
          <a:p>
            <a:pPr lvl="2"/>
            <a:r>
              <a:rPr lang="en-US" dirty="0"/>
              <a:t>Growth Policies, CIPS, Downtown/Regional/Neighborhood plans, CEDS, Housing Plans, PAR, PER, Site-Specific Plans, Historic and Architectural Studies</a:t>
            </a:r>
          </a:p>
          <a:p>
            <a:pPr lvl="2"/>
            <a:r>
              <a:rPr lang="en-US" dirty="0"/>
              <a:t>$500,000 set aside for housing, public facilities and Economic Development Planning grants</a:t>
            </a:r>
          </a:p>
          <a:p>
            <a:pPr lvl="3"/>
            <a:endParaRPr lang="en-US" dirty="0"/>
          </a:p>
          <a:p>
            <a:pPr marL="365760" lvl="1" indent="0">
              <a:buNone/>
            </a:pPr>
            <a:r>
              <a:rPr lang="en-US" dirty="0"/>
              <a:t>All projects must assist Low to Moderate Income Residents</a:t>
            </a:r>
          </a:p>
          <a:p>
            <a:pPr marL="365760" lvl="1" indent="0">
              <a:buNone/>
            </a:pPr>
            <a:endParaRPr lang="en-US" dirty="0"/>
          </a:p>
          <a:p>
            <a:pPr marL="365760" lvl="1" indent="0">
              <a:buNone/>
            </a:pPr>
            <a:endParaRPr lang="en-US" dirty="0"/>
          </a:p>
          <a:p>
            <a:pPr marL="365760" lvl="1" indent="0">
              <a:buNone/>
            </a:pPr>
            <a:r>
              <a:rPr lang="en-US" dirty="0"/>
              <a:t>More Information: </a:t>
            </a:r>
            <a:r>
              <a:rPr lang="en-US" dirty="0">
                <a:hlinkClick r:id="rId2"/>
              </a:rPr>
              <a:t>http://comdev.mt.gov/Programs/CDBG</a:t>
            </a:r>
            <a:endParaRPr lang="en-US" dirty="0"/>
          </a:p>
          <a:p>
            <a:pPr marL="365760" lvl="1" indent="0">
              <a:buNone/>
            </a:pPr>
            <a:endParaRPr lang="en-US" dirty="0"/>
          </a:p>
        </p:txBody>
      </p:sp>
    </p:spTree>
    <p:extLst>
      <p:ext uri="{BB962C8B-B14F-4D97-AF65-F5344CB8AC3E}">
        <p14:creationId xmlns:p14="http://schemas.microsoft.com/office/powerpoint/2010/main" val="1511145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C4B7F-03F1-49DB-8A7C-D1C372C0D285}"/>
              </a:ext>
            </a:extLst>
          </p:cNvPr>
          <p:cNvSpPr>
            <a:spLocks noGrp="1"/>
          </p:cNvSpPr>
          <p:nvPr>
            <p:ph type="title"/>
          </p:nvPr>
        </p:nvSpPr>
        <p:spPr/>
        <p:txBody>
          <a:bodyPr/>
          <a:lstStyle/>
          <a:p>
            <a:r>
              <a:rPr lang="en-US" dirty="0"/>
              <a:t>Funding Sources</a:t>
            </a:r>
          </a:p>
        </p:txBody>
      </p:sp>
      <p:sp>
        <p:nvSpPr>
          <p:cNvPr id="3" name="Text Placeholder 2">
            <a:extLst>
              <a:ext uri="{FF2B5EF4-FFF2-40B4-BE49-F238E27FC236}">
                <a16:creationId xmlns:a16="http://schemas.microsoft.com/office/drawing/2014/main" id="{63D8537B-91FA-419E-AE9B-9C1C36B9F5FA}"/>
              </a:ext>
            </a:extLst>
          </p:cNvPr>
          <p:cNvSpPr>
            <a:spLocks noGrp="1"/>
          </p:cNvSpPr>
          <p:nvPr>
            <p:ph type="body" sz="half" idx="2"/>
          </p:nvPr>
        </p:nvSpPr>
        <p:spPr/>
        <p:txBody>
          <a:bodyPr/>
          <a:lstStyle/>
          <a:p>
            <a:r>
              <a:rPr lang="en-US" dirty="0"/>
              <a:t>Montana Dept. of Commerce </a:t>
            </a:r>
          </a:p>
          <a:p>
            <a:endParaRPr lang="en-US" dirty="0"/>
          </a:p>
          <a:p>
            <a:r>
              <a:rPr lang="en-US" dirty="0"/>
              <a:t>Treasure State Endowment Program</a:t>
            </a:r>
          </a:p>
        </p:txBody>
      </p:sp>
      <p:sp>
        <p:nvSpPr>
          <p:cNvPr id="4" name="Content Placeholder 3">
            <a:extLst>
              <a:ext uri="{FF2B5EF4-FFF2-40B4-BE49-F238E27FC236}">
                <a16:creationId xmlns:a16="http://schemas.microsoft.com/office/drawing/2014/main" id="{D9168009-633A-43BD-8C3B-1A5E0FA354B7}"/>
              </a:ext>
            </a:extLst>
          </p:cNvPr>
          <p:cNvSpPr>
            <a:spLocks noGrp="1"/>
          </p:cNvSpPr>
          <p:nvPr>
            <p:ph idx="1"/>
          </p:nvPr>
        </p:nvSpPr>
        <p:spPr>
          <a:xfrm>
            <a:off x="5029200" y="304800"/>
            <a:ext cx="6858000" cy="6400800"/>
          </a:xfrm>
        </p:spPr>
        <p:txBody>
          <a:bodyPr>
            <a:normAutofit fontScale="92500" lnSpcReduction="20000"/>
          </a:bodyPr>
          <a:lstStyle/>
          <a:p>
            <a:pPr marL="45720" indent="0">
              <a:buNone/>
            </a:pPr>
            <a:r>
              <a:rPr lang="en-US" dirty="0"/>
              <a:t>Montana TSEP is a state-funded program that is designed to help address the "affordability" of local infrastructure projects by providing grants to lower the cost of constructing public facilities.</a:t>
            </a:r>
          </a:p>
          <a:p>
            <a:r>
              <a:rPr lang="en-US" dirty="0"/>
              <a:t>Planning Grants: Up to $15,000</a:t>
            </a:r>
          </a:p>
          <a:p>
            <a:pPr lvl="1"/>
            <a:r>
              <a:rPr lang="en-US" dirty="0"/>
              <a:t>PER’s for water, wastewater, sanitary or storm sewer, solid waste disposal and separation systems, bridges</a:t>
            </a:r>
          </a:p>
          <a:p>
            <a:pPr lvl="1"/>
            <a:r>
              <a:rPr lang="en-US" dirty="0"/>
              <a:t>Capital Improvement Planning. </a:t>
            </a:r>
          </a:p>
          <a:p>
            <a:pPr lvl="1"/>
            <a:r>
              <a:rPr lang="en-US" dirty="0"/>
              <a:t>Accepting application after June 25, 2017 until out of funds</a:t>
            </a:r>
          </a:p>
          <a:p>
            <a:r>
              <a:rPr lang="en-US" dirty="0"/>
              <a:t>Project Grants: Up to $750,000, $625,000 or $500,000 depending on user rates</a:t>
            </a:r>
          </a:p>
          <a:p>
            <a:pPr lvl="1"/>
            <a:r>
              <a:rPr lang="en-US" dirty="0"/>
              <a:t>Bridge projects usually $500,000</a:t>
            </a:r>
          </a:p>
          <a:p>
            <a:pPr lvl="1"/>
            <a:r>
              <a:rPr lang="en-US" dirty="0"/>
              <a:t>Cities, Towns, Counties, and Districts to replace aged collection or distribution systems, newly construct or repair facilities, repair or replace bridges-</a:t>
            </a:r>
          </a:p>
          <a:p>
            <a:pPr lvl="1"/>
            <a:r>
              <a:rPr lang="en-US" dirty="0"/>
              <a:t>Must address health and safety problems and financial needs. </a:t>
            </a:r>
          </a:p>
          <a:p>
            <a:r>
              <a:rPr lang="en-US" dirty="0"/>
              <a:t>Emergency Grants</a:t>
            </a:r>
          </a:p>
          <a:p>
            <a:pPr lvl="1"/>
            <a:r>
              <a:rPr lang="en-US" dirty="0"/>
              <a:t>Emergency grant funds will be available after July 1, 2015.</a:t>
            </a:r>
          </a:p>
          <a:p>
            <a:pPr lvl="1"/>
            <a:r>
              <a:rPr lang="en-US" dirty="0"/>
              <a:t>Usually limited to $30,000 per project.</a:t>
            </a:r>
          </a:p>
          <a:p>
            <a:pPr lvl="1"/>
            <a:r>
              <a:rPr lang="en-US" dirty="0"/>
              <a:t>The use of TSEP funds, and the expenses that will be eligible for reimbursement, will be determined on a case by case basis.</a:t>
            </a:r>
          </a:p>
          <a:p>
            <a:pPr marL="45720" indent="0">
              <a:buNone/>
            </a:pPr>
            <a:r>
              <a:rPr lang="en-US" dirty="0"/>
              <a:t>For more information: </a:t>
            </a:r>
            <a:r>
              <a:rPr lang="en-US" dirty="0">
                <a:hlinkClick r:id="rId2"/>
              </a:rPr>
              <a:t>http://comdev.mt.gov/programs/TSEP</a:t>
            </a:r>
            <a:endParaRPr lang="en-US" dirty="0"/>
          </a:p>
          <a:p>
            <a:pPr marL="45720" indent="0">
              <a:buNone/>
            </a:pPr>
            <a:endParaRPr lang="en-US" dirty="0"/>
          </a:p>
        </p:txBody>
      </p:sp>
    </p:spTree>
    <p:extLst>
      <p:ext uri="{BB962C8B-B14F-4D97-AF65-F5344CB8AC3E}">
        <p14:creationId xmlns:p14="http://schemas.microsoft.com/office/powerpoint/2010/main" val="169921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498C2-9D3C-4971-8F57-20E07D7641AC}"/>
              </a:ext>
            </a:extLst>
          </p:cNvPr>
          <p:cNvSpPr>
            <a:spLocks noGrp="1"/>
          </p:cNvSpPr>
          <p:nvPr>
            <p:ph type="title"/>
          </p:nvPr>
        </p:nvSpPr>
        <p:spPr/>
        <p:txBody>
          <a:bodyPr/>
          <a:lstStyle/>
          <a:p>
            <a:r>
              <a:rPr lang="en-US" dirty="0"/>
              <a:t>Funding Source</a:t>
            </a:r>
          </a:p>
        </p:txBody>
      </p:sp>
      <p:sp>
        <p:nvSpPr>
          <p:cNvPr id="3" name="Text Placeholder 2">
            <a:extLst>
              <a:ext uri="{FF2B5EF4-FFF2-40B4-BE49-F238E27FC236}">
                <a16:creationId xmlns:a16="http://schemas.microsoft.com/office/drawing/2014/main" id="{E614F69B-0B70-4F0D-AC15-641075C277E5}"/>
              </a:ext>
            </a:extLst>
          </p:cNvPr>
          <p:cNvSpPr>
            <a:spLocks noGrp="1"/>
          </p:cNvSpPr>
          <p:nvPr>
            <p:ph type="body" sz="half" idx="2"/>
          </p:nvPr>
        </p:nvSpPr>
        <p:spPr/>
        <p:txBody>
          <a:bodyPr/>
          <a:lstStyle/>
          <a:p>
            <a:r>
              <a:rPr lang="en-US" dirty="0"/>
              <a:t>Montana Dept,. Of Commerce</a:t>
            </a:r>
          </a:p>
          <a:p>
            <a:endParaRPr lang="en-US" dirty="0"/>
          </a:p>
          <a:p>
            <a:r>
              <a:rPr lang="en-US" dirty="0"/>
              <a:t>Housing Programs</a:t>
            </a:r>
          </a:p>
        </p:txBody>
      </p:sp>
      <p:sp>
        <p:nvSpPr>
          <p:cNvPr id="4" name="Content Placeholder 3">
            <a:extLst>
              <a:ext uri="{FF2B5EF4-FFF2-40B4-BE49-F238E27FC236}">
                <a16:creationId xmlns:a16="http://schemas.microsoft.com/office/drawing/2014/main" id="{3439EE66-3154-4373-B458-FD3D6D5BBF6C}"/>
              </a:ext>
            </a:extLst>
          </p:cNvPr>
          <p:cNvSpPr>
            <a:spLocks noGrp="1"/>
          </p:cNvSpPr>
          <p:nvPr>
            <p:ph idx="1"/>
          </p:nvPr>
        </p:nvSpPr>
        <p:spPr>
          <a:xfrm>
            <a:off x="5105400" y="228600"/>
            <a:ext cx="6934200" cy="6477000"/>
          </a:xfrm>
        </p:spPr>
        <p:txBody>
          <a:bodyPr>
            <a:normAutofit fontScale="92500" lnSpcReduction="20000"/>
          </a:bodyPr>
          <a:lstStyle/>
          <a:p>
            <a:pPr marL="45720" indent="0">
              <a:buNone/>
            </a:pPr>
            <a:r>
              <a:rPr lang="en-US" dirty="0"/>
              <a:t>Montana Housing Programs: </a:t>
            </a:r>
          </a:p>
          <a:p>
            <a:r>
              <a:rPr lang="en-US" dirty="0"/>
              <a:t>Homeownership Programs:</a:t>
            </a:r>
          </a:p>
          <a:p>
            <a:pPr lvl="1"/>
            <a:r>
              <a:rPr lang="en-US" dirty="0"/>
              <a:t>Regular Bond Program</a:t>
            </a:r>
          </a:p>
          <a:p>
            <a:pPr lvl="1"/>
            <a:r>
              <a:rPr lang="en-US" dirty="0"/>
              <a:t>Montana Veterans Home Loan Program</a:t>
            </a:r>
          </a:p>
          <a:p>
            <a:pPr lvl="1"/>
            <a:r>
              <a:rPr lang="en-US" dirty="0"/>
              <a:t>Down Payment Assistance</a:t>
            </a:r>
          </a:p>
          <a:p>
            <a:pPr lvl="1"/>
            <a:r>
              <a:rPr lang="en-US" dirty="0"/>
              <a:t>80% Combined Program</a:t>
            </a:r>
          </a:p>
          <a:p>
            <a:pPr lvl="1"/>
            <a:r>
              <a:rPr lang="en-US" dirty="0"/>
              <a:t>Mortgage Credit Certificate</a:t>
            </a:r>
          </a:p>
          <a:p>
            <a:pPr lvl="1"/>
            <a:r>
              <a:rPr lang="en-US" dirty="0"/>
              <a:t>Residential Loans</a:t>
            </a:r>
          </a:p>
          <a:p>
            <a:pPr lvl="1"/>
            <a:r>
              <a:rPr lang="en-US" dirty="0"/>
              <a:t>Disabled Homeownership and Access</a:t>
            </a:r>
          </a:p>
          <a:p>
            <a:pPr lvl="1"/>
            <a:r>
              <a:rPr lang="en-US" dirty="0"/>
              <a:t>Homeownership Education and Counseling</a:t>
            </a:r>
          </a:p>
          <a:p>
            <a:r>
              <a:rPr lang="en-US" dirty="0"/>
              <a:t>Reverse Annuity Mortgage</a:t>
            </a:r>
          </a:p>
          <a:p>
            <a:r>
              <a:rPr lang="en-US" dirty="0"/>
              <a:t>Multifamily Rental Development Programs</a:t>
            </a:r>
          </a:p>
          <a:p>
            <a:pPr lvl="1"/>
            <a:r>
              <a:rPr lang="en-US" dirty="0"/>
              <a:t>Risk Share Loan</a:t>
            </a:r>
          </a:p>
          <a:p>
            <a:pPr lvl="1"/>
            <a:r>
              <a:rPr lang="en-US" dirty="0"/>
              <a:t>General Obligation Loan</a:t>
            </a:r>
          </a:p>
          <a:p>
            <a:pPr lvl="1"/>
            <a:r>
              <a:rPr lang="en-US" dirty="0"/>
              <a:t>Multifamily Loans</a:t>
            </a:r>
          </a:p>
          <a:p>
            <a:pPr lvl="1"/>
            <a:r>
              <a:rPr lang="en-US" dirty="0"/>
              <a:t>Housing Credits</a:t>
            </a:r>
          </a:p>
          <a:p>
            <a:r>
              <a:rPr lang="en-US" dirty="0"/>
              <a:t>Section 8 programs: Rental Assistance</a:t>
            </a:r>
          </a:p>
          <a:p>
            <a:pPr marL="45720" indent="0">
              <a:buNone/>
            </a:pPr>
            <a:r>
              <a:rPr lang="en-US" dirty="0"/>
              <a:t>More Information : </a:t>
            </a:r>
            <a:r>
              <a:rPr lang="en-US" dirty="0">
                <a:hlinkClick r:id="rId2"/>
              </a:rPr>
              <a:t>http://housing.mt.gov/</a:t>
            </a:r>
            <a:endParaRPr lang="en-US" dirty="0"/>
          </a:p>
          <a:p>
            <a:pPr marL="45720" indent="0">
              <a:buNone/>
            </a:pPr>
            <a:endParaRPr lang="en-US" dirty="0"/>
          </a:p>
        </p:txBody>
      </p:sp>
    </p:spTree>
    <p:extLst>
      <p:ext uri="{BB962C8B-B14F-4D97-AF65-F5344CB8AC3E}">
        <p14:creationId xmlns:p14="http://schemas.microsoft.com/office/powerpoint/2010/main" val="1491007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C0CF1C-D481-498A-AD6B-2D01541C2EF9}"/>
              </a:ext>
            </a:extLst>
          </p:cNvPr>
          <p:cNvSpPr>
            <a:spLocks noGrp="1"/>
          </p:cNvSpPr>
          <p:nvPr>
            <p:ph type="title"/>
          </p:nvPr>
        </p:nvSpPr>
        <p:spPr/>
        <p:txBody>
          <a:bodyPr/>
          <a:lstStyle/>
          <a:p>
            <a:r>
              <a:rPr lang="en-US" dirty="0"/>
              <a:t>Assistance Program</a:t>
            </a:r>
          </a:p>
        </p:txBody>
      </p:sp>
      <p:sp>
        <p:nvSpPr>
          <p:cNvPr id="3" name="Text Placeholder 2">
            <a:extLst>
              <a:ext uri="{FF2B5EF4-FFF2-40B4-BE49-F238E27FC236}">
                <a16:creationId xmlns:a16="http://schemas.microsoft.com/office/drawing/2014/main" id="{274CBE62-5D30-432A-A8AC-A55E1F1635FA}"/>
              </a:ext>
            </a:extLst>
          </p:cNvPr>
          <p:cNvSpPr>
            <a:spLocks noGrp="1"/>
          </p:cNvSpPr>
          <p:nvPr>
            <p:ph type="body" sz="half" idx="2"/>
          </p:nvPr>
        </p:nvSpPr>
        <p:spPr/>
        <p:txBody>
          <a:bodyPr/>
          <a:lstStyle/>
          <a:p>
            <a:r>
              <a:rPr lang="en-US" dirty="0"/>
              <a:t>Montana Community Technical Assistance Program </a:t>
            </a:r>
          </a:p>
          <a:p>
            <a:endParaRPr lang="en-US" dirty="0"/>
          </a:p>
          <a:p>
            <a:endParaRPr lang="en-US" dirty="0"/>
          </a:p>
        </p:txBody>
      </p:sp>
      <p:sp>
        <p:nvSpPr>
          <p:cNvPr id="4" name="Content Placeholder 3">
            <a:extLst>
              <a:ext uri="{FF2B5EF4-FFF2-40B4-BE49-F238E27FC236}">
                <a16:creationId xmlns:a16="http://schemas.microsoft.com/office/drawing/2014/main" id="{0FDF6403-362B-4A50-B1A7-16FFD46B1E61}"/>
              </a:ext>
            </a:extLst>
          </p:cNvPr>
          <p:cNvSpPr>
            <a:spLocks noGrp="1"/>
          </p:cNvSpPr>
          <p:nvPr>
            <p:ph idx="1"/>
          </p:nvPr>
        </p:nvSpPr>
        <p:spPr>
          <a:xfrm>
            <a:off x="5334000" y="533400"/>
            <a:ext cx="6370320" cy="5791200"/>
          </a:xfrm>
        </p:spPr>
        <p:txBody>
          <a:bodyPr>
            <a:normAutofit/>
          </a:bodyPr>
          <a:lstStyle/>
          <a:p>
            <a:pPr fontAlgn="base"/>
            <a:r>
              <a:rPr lang="en-US" dirty="0"/>
              <a:t>The Community Technical Assistance Program (CTAP) provides professional planning assistance to communities across Montana in support of sound land use and development decisions, economic revitalization, and overall community resilience. Technical assistance is provided through workshops and trainings, direct assistance by phone or email, collaboration with local, state, and federal partners, the creation of model documents, and guidance on planning best practices.</a:t>
            </a:r>
          </a:p>
          <a:p>
            <a:pPr fontAlgn="base"/>
            <a:r>
              <a:rPr lang="en-US" dirty="0"/>
              <a:t>CTAP staff include a land use attorney, AICP professional planners, planning and outreach specialists, and licensed engineers who assist communities in everything from the development of long range plans to interpretation of statute to guidance on grant applications and review of technical documents. This assistance is provided at no cost to communities statewide.</a:t>
            </a:r>
          </a:p>
          <a:p>
            <a:pPr fontAlgn="base"/>
            <a:endParaRPr lang="en-US" dirty="0"/>
          </a:p>
          <a:p>
            <a:pPr marL="45720" indent="0">
              <a:buNone/>
            </a:pPr>
            <a:r>
              <a:rPr lang="en-US" dirty="0"/>
              <a:t>More Information: </a:t>
            </a:r>
            <a:r>
              <a:rPr lang="en-US" dirty="0">
                <a:hlinkClick r:id="rId2"/>
              </a:rPr>
              <a:t>http://comdev.mt.gov/Programs/CTAP</a:t>
            </a:r>
            <a:endParaRPr lang="en-US" dirty="0"/>
          </a:p>
          <a:p>
            <a:pPr marL="45720" indent="0">
              <a:buNone/>
            </a:pPr>
            <a:endParaRPr lang="en-US" dirty="0"/>
          </a:p>
          <a:p>
            <a:pPr marL="45720" indent="0">
              <a:buNone/>
            </a:pPr>
            <a:endParaRPr lang="en-US" dirty="0"/>
          </a:p>
        </p:txBody>
      </p:sp>
    </p:spTree>
    <p:extLst>
      <p:ext uri="{BB962C8B-B14F-4D97-AF65-F5344CB8AC3E}">
        <p14:creationId xmlns:p14="http://schemas.microsoft.com/office/powerpoint/2010/main" val="1507893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Banded Design Blue 16x9">
  <a:themeElements>
    <a:clrScheme name="Banded_Design_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a:gsLst>
            <a:gs pos="0">
              <a:schemeClr val="phClr">
                <a:lumMod val="0"/>
                <a:lumOff val="100000"/>
              </a:schemeClr>
            </a:gs>
            <a:gs pos="72000">
              <a:schemeClr val="phClr"/>
            </a:gs>
            <a:gs pos="100000">
              <a:schemeClr val="phClr">
                <a:lumMod val="90000"/>
              </a:schemeClr>
            </a:gs>
          </a:gsLst>
          <a:lin ang="5400000" scaled="1"/>
        </a:gradFill>
        <a:gradFill flip="none" rotWithShape="1">
          <a:gsLst>
            <a:gs pos="32000">
              <a:schemeClr val="phClr"/>
            </a:gs>
            <a:gs pos="100000">
              <a:schemeClr val="phClr">
                <a:lumMod val="75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name="TF03417271.potx" id="{FAD70E18-2F21-4BAE-983F-13051C6D1C17}" vid="{4B4DF9DC-15EC-4671-A52A-56A08B977F11}"/>
    </a:ext>
  </a:extLst>
</a:theme>
</file>

<file path=ppt/theme/theme2.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project plan presentation (widescreen)</Template>
  <TotalTime>173</TotalTime>
  <Words>5243</Words>
  <Application>Microsoft Office PowerPoint</Application>
  <PresentationFormat>Widescreen</PresentationFormat>
  <Paragraphs>507</Paragraphs>
  <Slides>41</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Corbel</vt:lpstr>
      <vt:lpstr>Euphemia</vt:lpstr>
      <vt:lpstr>Wingdings</vt:lpstr>
      <vt:lpstr>Banded Design Blue 16x9</vt:lpstr>
      <vt:lpstr>Town of Eureka in Partnership with Lincoln County, Montana</vt:lpstr>
      <vt:lpstr>Agenda</vt:lpstr>
      <vt:lpstr>Town of Eureka Filtration Upgrade Project</vt:lpstr>
      <vt:lpstr>Lincoln County Fairgrounds Project</vt:lpstr>
      <vt:lpstr>Current Planning Efforts</vt:lpstr>
      <vt:lpstr>Funding Sources</vt:lpstr>
      <vt:lpstr>Funding Sources</vt:lpstr>
      <vt:lpstr>Funding Source</vt:lpstr>
      <vt:lpstr>Assistance Program</vt:lpstr>
      <vt:lpstr>Funding Sources</vt:lpstr>
      <vt:lpstr>Funding Source</vt:lpstr>
      <vt:lpstr>Funding Source</vt:lpstr>
      <vt:lpstr>Funding Source</vt:lpstr>
      <vt:lpstr>Assistance Program</vt:lpstr>
      <vt:lpstr>Funding Source </vt:lpstr>
      <vt:lpstr>Funding Source </vt:lpstr>
      <vt:lpstr>Funding Source </vt:lpstr>
      <vt:lpstr>Funding Source </vt:lpstr>
      <vt:lpstr>Funding Source </vt:lpstr>
      <vt:lpstr>Funding Source </vt:lpstr>
      <vt:lpstr>Funding Source </vt:lpstr>
      <vt:lpstr>Funding Source </vt:lpstr>
      <vt:lpstr>Funding Source</vt:lpstr>
      <vt:lpstr>Funding Source</vt:lpstr>
      <vt:lpstr>Funding Source</vt:lpstr>
      <vt:lpstr>Funding Source</vt:lpstr>
      <vt:lpstr>Funding Source</vt:lpstr>
      <vt:lpstr>Funding Source</vt:lpstr>
      <vt:lpstr>Funding Source</vt:lpstr>
      <vt:lpstr>Funding Source</vt:lpstr>
      <vt:lpstr>Funding Source</vt:lpstr>
      <vt:lpstr>Funding Source</vt:lpstr>
      <vt:lpstr>Funding Source</vt:lpstr>
      <vt:lpstr>Funding Source</vt:lpstr>
      <vt:lpstr>Funding Source</vt:lpstr>
      <vt:lpstr>Public Involvement</vt:lpstr>
      <vt:lpstr>What is Working Well for our community? </vt:lpstr>
      <vt:lpstr>What Capital Improvement Projects for the Community would you like to see explored in the Tobacco Valley/Eureka area?   </vt:lpstr>
      <vt:lpstr>PowerPoint Presentation</vt:lpstr>
      <vt:lpstr>For this year’s funding cycle what are your top three priorities? </vt:lpstr>
      <vt:lpstr>Thank you for 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Town of Eureka in Partnership with Lincoln County, Montana</dc:title>
  <dc:creator>tracy mcintyre</dc:creator>
  <cp:lastModifiedBy>tracy mcintyre</cp:lastModifiedBy>
  <cp:revision>14</cp:revision>
  <dcterms:created xsi:type="dcterms:W3CDTF">2017-06-12T21:56:06Z</dcterms:created>
  <dcterms:modified xsi:type="dcterms:W3CDTF">2017-06-13T17:49:39Z</dcterms:modified>
</cp:coreProperties>
</file>