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1" r:id="rId1"/>
  </p:sldMasterIdLst>
  <p:sldIdLst>
    <p:sldId id="256" r:id="rId2"/>
    <p:sldId id="265" r:id="rId3"/>
    <p:sldId id="257" r:id="rId4"/>
    <p:sldId id="267" r:id="rId5"/>
    <p:sldId id="258" r:id="rId6"/>
    <p:sldId id="268" r:id="rId7"/>
    <p:sldId id="259" r:id="rId8"/>
    <p:sldId id="260" r:id="rId9"/>
    <p:sldId id="261" r:id="rId10"/>
    <p:sldId id="266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4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0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29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4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3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4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6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7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25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00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schermerhorn@eureka-mt.gov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versatil_rp_relacoes_publicas"/>
          <p:cNvPicPr>
            <a:picLocks noChangeAspect="1"/>
          </p:cNvPicPr>
          <p:nvPr/>
        </p:nvPicPr>
        <p:blipFill rotWithShape="1">
          <a:blip r:embed="rId2"/>
          <a:srcRect l="5298" r="9289" b="-2"/>
          <a:stretch/>
        </p:blipFill>
        <p:spPr>
          <a:xfrm>
            <a:off x="4658258" y="975"/>
            <a:ext cx="7533742" cy="685800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5557" y="4593863"/>
            <a:ext cx="2926080" cy="0"/>
          </a:xfrm>
          <a:prstGeom prst="line">
            <a:avLst/>
          </a:prstGeom>
          <a:ln>
            <a:solidFill>
              <a:srgbClr val="F81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611" y="685892"/>
            <a:ext cx="3566407" cy="3794020"/>
          </a:xfrm>
        </p:spPr>
        <p:txBody>
          <a:bodyPr anchor="b">
            <a:normAutofit/>
          </a:bodyPr>
          <a:lstStyle/>
          <a:p>
            <a:r>
              <a:rPr lang="en-US" sz="4000"/>
              <a:t>Town of Eureka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611" y="4684242"/>
            <a:ext cx="3566407" cy="1463040"/>
          </a:xfrm>
        </p:spPr>
        <p:txBody>
          <a:bodyPr anchor="t">
            <a:normAutofit/>
          </a:bodyPr>
          <a:lstStyle/>
          <a:p>
            <a:pPr algn="r"/>
            <a:r>
              <a:rPr lang="en-US" sz="1600" b="1" dirty="0"/>
              <a:t>Public Meeting:  June 29</a:t>
            </a:r>
            <a:r>
              <a:rPr lang="en-US" sz="1600" b="1" baseline="30000" dirty="0"/>
              <a:t>th</a:t>
            </a:r>
            <a:r>
              <a:rPr lang="en-US" sz="1600" b="1" dirty="0"/>
              <a:t>, 2017</a:t>
            </a:r>
          </a:p>
          <a:p>
            <a:pPr algn="r"/>
            <a:r>
              <a:rPr lang="en-US" sz="1600" b="1" dirty="0"/>
              <a:t>6:00pm: Eureka Town Hall</a:t>
            </a:r>
          </a:p>
          <a:p>
            <a:pPr algn="r"/>
            <a:r>
              <a:rPr lang="en-US" sz="1600" b="1" dirty="0"/>
              <a:t>Wastewater Phase 1B</a:t>
            </a:r>
          </a:p>
          <a:p>
            <a:pPr algn="r"/>
            <a:r>
              <a:rPr lang="en-US" sz="1600" b="1" dirty="0"/>
              <a:t> Project Review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295959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694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community_cartoon_.gif"/>
          <p:cNvPicPr>
            <a:picLocks noChangeAspect="1"/>
          </p:cNvPicPr>
          <p:nvPr/>
        </p:nvPicPr>
        <p:blipFill rotWithShape="1">
          <a:blip r:embed="rId2"/>
          <a:srcRect l="3411" r="-3" b="-3"/>
          <a:stretch/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Community Benefit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065" y="974875"/>
            <a:ext cx="4724573" cy="4852362"/>
          </a:xfrm>
        </p:spPr>
        <p:txBody>
          <a:bodyPr vert="horz" lIns="45720" tIns="45720" rIns="45720" bIns="45720" rtlCol="0" anchor="ctr">
            <a:no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FFFF"/>
                </a:solidFill>
              </a:rPr>
              <a:t>Central sewer system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FFFF"/>
                </a:solidFill>
              </a:rPr>
              <a:t>Improves value of properties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FFFF"/>
                </a:solidFill>
              </a:rPr>
              <a:t>Increases marketability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FFFF"/>
                </a:solidFill>
              </a:rPr>
              <a:t>Allows for Lots to be Split 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FFFF"/>
                </a:solidFill>
              </a:rPr>
              <a:t>Allows for Construction of second homes on property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FFFF"/>
                </a:solidFill>
              </a:rPr>
              <a:t>Lifts restrictions on use of </a:t>
            </a:r>
            <a:r>
              <a:rPr lang="en-US" sz="2000" dirty="0" err="1">
                <a:solidFill>
                  <a:srgbClr val="FFFFFF"/>
                </a:solidFill>
              </a:rPr>
              <a:t>drainfield</a:t>
            </a:r>
            <a:r>
              <a:rPr lang="en-US" sz="2000" dirty="0">
                <a:solidFill>
                  <a:srgbClr val="FFFFFF"/>
                </a:solidFill>
              </a:rPr>
              <a:t> areas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FFFF"/>
                </a:solidFill>
              </a:rPr>
              <a:t>Eliminates Pumping of septic systems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FFFF"/>
                </a:solidFill>
              </a:rPr>
              <a:t>Avoids failing septic systems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FFFF"/>
                </a:solidFill>
              </a:rPr>
              <a:t>Incentives to Hook up to Town Sewer during Construction: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solidFill>
                  <a:srgbClr val="FFFFFF"/>
                </a:solidFill>
              </a:rPr>
              <a:t>½ Off hook up fees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solidFill>
                  <a:srgbClr val="FFFFFF"/>
                </a:solidFill>
              </a:rPr>
              <a:t>Potential funding for connection through CDBG Funding as explained earlier</a:t>
            </a:r>
          </a:p>
        </p:txBody>
      </p:sp>
    </p:spTree>
    <p:extLst>
      <p:ext uri="{BB962C8B-B14F-4D97-AF65-F5344CB8AC3E}">
        <p14:creationId xmlns:p14="http://schemas.microsoft.com/office/powerpoint/2010/main" val="260789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t takes tim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37589"/>
            <a:ext cx="5455921" cy="3982822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Timeline of project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2773" y="2286000"/>
            <a:ext cx="4433068" cy="415733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1800" dirty="0">
                <a:solidFill>
                  <a:srgbClr val="FFFFFF"/>
                </a:solidFill>
              </a:rPr>
              <a:t>Applications 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rgbClr val="FFFFFF"/>
                </a:solidFill>
              </a:rPr>
              <a:t>TSEP sent in on May 4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, 2016 (available for review &amp; approved)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rgbClr val="FFFFFF"/>
                </a:solidFill>
              </a:rPr>
              <a:t>CDBG-PF July 2017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rgbClr val="FFFFFF"/>
                </a:solidFill>
              </a:rPr>
              <a:t>State Revolving Loan Fund- July 2017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solidFill>
                  <a:srgbClr val="FFFFFF"/>
                </a:solidFill>
              </a:rPr>
              <a:t>IF FUNDING IS RECEIVED AS OUTLINED TODAY (Best Case Scenario): 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rgbClr val="FFFFFF"/>
                </a:solidFill>
              </a:rPr>
              <a:t>Completion of Agency Contracts: September/October 2017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rgbClr val="FFFFFF"/>
                </a:solidFill>
              </a:rPr>
              <a:t>Project Development, Engineering, Easements:  October 2017-March 2018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rgbClr val="FFFFFF"/>
                </a:solidFill>
              </a:rPr>
              <a:t>Easement/Surveying: March 2018-April 2018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rgbClr val="FFFFFF"/>
                </a:solidFill>
              </a:rPr>
              <a:t>Procurement of Contractor:  May 2018</a:t>
            </a:r>
          </a:p>
          <a:p>
            <a:pPr lvl="1">
              <a:lnSpc>
                <a:spcPct val="70000"/>
              </a:lnSpc>
            </a:pPr>
            <a:r>
              <a:rPr lang="en-US" dirty="0">
                <a:solidFill>
                  <a:srgbClr val="FFFFFF"/>
                </a:solidFill>
              </a:rPr>
              <a:t>Construction of Project June 2018-December 2018</a:t>
            </a:r>
          </a:p>
        </p:txBody>
      </p:sp>
    </p:spTree>
    <p:extLst>
      <p:ext uri="{BB962C8B-B14F-4D97-AF65-F5344CB8AC3E}">
        <p14:creationId xmlns:p14="http://schemas.microsoft.com/office/powerpoint/2010/main" val="236921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6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xternal image question-mark.png"/>
          <p:cNvPicPr>
            <a:picLocks noChangeAspect="1"/>
          </p:cNvPicPr>
          <p:nvPr/>
        </p:nvPicPr>
        <p:blipFill rotWithShape="1">
          <a:blip r:embed="rId2"/>
          <a:srcRect t="22513" r="1" b="1929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Questions and Public 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000">
                <a:solidFill>
                  <a:srgbClr val="FFFFFF"/>
                </a:solidFill>
              </a:rPr>
              <a:t>Written public comments will be accepted from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>
                <a:solidFill>
                  <a:srgbClr val="FFFFFF"/>
                </a:solidFill>
              </a:rPr>
              <a:t>June 29</a:t>
            </a:r>
            <a:r>
              <a:rPr lang="en-US" sz="2000" baseline="30000">
                <a:solidFill>
                  <a:srgbClr val="FFFFFF"/>
                </a:solidFill>
              </a:rPr>
              <a:t>th</a:t>
            </a:r>
            <a:r>
              <a:rPr lang="en-US" sz="2000">
                <a:solidFill>
                  <a:srgbClr val="FFFFFF"/>
                </a:solidFill>
              </a:rPr>
              <a:t>, 2017-July 10</a:t>
            </a:r>
            <a:r>
              <a:rPr lang="en-US" sz="2000" baseline="30000">
                <a:solidFill>
                  <a:srgbClr val="FFFFFF"/>
                </a:solidFill>
              </a:rPr>
              <a:t>th</a:t>
            </a:r>
            <a:r>
              <a:rPr lang="en-US" sz="2000">
                <a:solidFill>
                  <a:srgbClr val="FFFFFF"/>
                </a:solidFill>
              </a:rPr>
              <a:t>, 2017</a:t>
            </a:r>
          </a:p>
          <a:p>
            <a:pPr marL="0" indent="0">
              <a:lnSpc>
                <a:spcPct val="70000"/>
              </a:lnSpc>
              <a:buNone/>
            </a:pPr>
            <a:endParaRPr lang="en-US" sz="2000">
              <a:solidFill>
                <a:srgbClr val="FFFFFF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000">
                <a:solidFill>
                  <a:srgbClr val="FFFFFF"/>
                </a:solidFill>
              </a:rPr>
              <a:t>Written comments may be mailed to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>
                <a:solidFill>
                  <a:srgbClr val="FFFFFF"/>
                </a:solidFill>
              </a:rPr>
              <a:t>PO Box 313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>
                <a:solidFill>
                  <a:srgbClr val="FFFFFF"/>
                </a:solidFill>
              </a:rPr>
              <a:t>Eureka, MT 59917 </a:t>
            </a:r>
          </a:p>
          <a:p>
            <a:pPr marL="0" indent="0">
              <a:lnSpc>
                <a:spcPct val="70000"/>
              </a:lnSpc>
              <a:buNone/>
            </a:pPr>
            <a:endParaRPr lang="en-US" sz="2000">
              <a:solidFill>
                <a:srgbClr val="FFFFFF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000">
                <a:solidFill>
                  <a:srgbClr val="FFFFFF"/>
                </a:solidFill>
              </a:rPr>
              <a:t>Email to </a:t>
            </a:r>
            <a:r>
              <a:rPr lang="en-US" sz="2000">
                <a:solidFill>
                  <a:srgbClr val="FFFFFF"/>
                </a:solidFill>
                <a:hlinkClick r:id="rId3"/>
              </a:rPr>
              <a:t>lschermerhorn@eureka-mt.gov</a:t>
            </a:r>
            <a:endParaRPr lang="en-US" sz="2000">
              <a:solidFill>
                <a:srgbClr val="FFFFFF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000">
              <a:solidFill>
                <a:srgbClr val="FFFFFF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000">
                <a:solidFill>
                  <a:srgbClr val="FFFFFF"/>
                </a:solidFill>
              </a:rPr>
              <a:t>Comments are also accepted at the Town Hall</a:t>
            </a:r>
          </a:p>
        </p:txBody>
      </p:sp>
    </p:spTree>
    <p:extLst>
      <p:ext uri="{BB962C8B-B14F-4D97-AF65-F5344CB8AC3E}">
        <p14:creationId xmlns:p14="http://schemas.microsoft.com/office/powerpoint/2010/main" val="22988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26" y="436034"/>
            <a:ext cx="6534279" cy="1021422"/>
          </a:xfrm>
        </p:spPr>
        <p:txBody>
          <a:bodyPr/>
          <a:lstStyle/>
          <a:p>
            <a:pPr algn="ctr"/>
            <a:r>
              <a:rPr lang="en-US" dirty="0"/>
              <a:t>Needs of Community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72200" y="1874697"/>
            <a:ext cx="5106028" cy="679994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4265" y="1457455"/>
            <a:ext cx="5267936" cy="496460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70C0"/>
                </a:solidFill>
              </a:rPr>
              <a:t>Town of Eureka Planning Documents</a:t>
            </a:r>
          </a:p>
          <a:p>
            <a:r>
              <a:rPr lang="en-US" dirty="0"/>
              <a:t>Capital Improvement Plan 2015 update with update in progress</a:t>
            </a:r>
          </a:p>
          <a:p>
            <a:r>
              <a:rPr lang="en-US" dirty="0"/>
              <a:t>Strategic Plan approved July 2016</a:t>
            </a:r>
          </a:p>
          <a:p>
            <a:r>
              <a:rPr lang="en-US" dirty="0"/>
              <a:t>Lincoln County Comprehensive Economic Development Strategy 2013</a:t>
            </a:r>
          </a:p>
          <a:p>
            <a:r>
              <a:rPr lang="en-US" dirty="0"/>
              <a:t>Public Needs Assessment Survey and Process 2017 to update Town’s CIP and Strategic Plan</a:t>
            </a:r>
          </a:p>
          <a:p>
            <a:pPr lvl="2"/>
            <a:r>
              <a:rPr lang="en-US" sz="2000" dirty="0"/>
              <a:t>Survey available.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805" y="1300538"/>
            <a:ext cx="4811424" cy="480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585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074" y="615516"/>
            <a:ext cx="10364451" cy="980661"/>
          </a:xfrm>
        </p:spPr>
        <p:txBody>
          <a:bodyPr/>
          <a:lstStyle/>
          <a:p>
            <a:r>
              <a:rPr lang="en-US" dirty="0"/>
              <a:t>The Concept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48840" y="1596177"/>
            <a:ext cx="3337133" cy="679994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Areas of Focus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59126" y="2276171"/>
            <a:ext cx="5156790" cy="41949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Connection of Midvale area users</a:t>
            </a:r>
          </a:p>
          <a:p>
            <a:r>
              <a:rPr lang="en-US" dirty="0"/>
              <a:t>Connection of 93 Business section and System Loop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Project Documents to Review</a:t>
            </a:r>
          </a:p>
          <a:p>
            <a:pPr marL="0" indent="0">
              <a:buNone/>
            </a:pPr>
            <a:r>
              <a:rPr lang="en-US" dirty="0"/>
              <a:t>TSEP application  that has been awarded is available for review at the Town Hall. </a:t>
            </a:r>
          </a:p>
          <a:p>
            <a:pPr marL="0" indent="0">
              <a:buNone/>
            </a:pPr>
            <a:r>
              <a:rPr lang="en-US" dirty="0"/>
              <a:t>CDBG application is being drafted for final approval at the July 10th Council meeting.  </a:t>
            </a:r>
          </a:p>
          <a:p>
            <a:pPr marL="0" indent="0">
              <a:buNone/>
            </a:pPr>
            <a:r>
              <a:rPr lang="en-US" dirty="0"/>
              <a:t>Uniform Application available at the Town Hall- updated June 28</a:t>
            </a:r>
            <a:r>
              <a:rPr lang="en-US" baseline="30000" dirty="0"/>
              <a:t>th</a:t>
            </a:r>
            <a:r>
              <a:rPr lang="en-US" dirty="0"/>
              <a:t>, 2017 from the TSEP application.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Handout of Figure 5-1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38" y="0"/>
            <a:ext cx="5361485" cy="6875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49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080" y="618518"/>
            <a:ext cx="5712146" cy="1296548"/>
          </a:xfrm>
        </p:spPr>
        <p:txBody>
          <a:bodyPr/>
          <a:lstStyle/>
          <a:p>
            <a:r>
              <a:rPr lang="en-US" dirty="0"/>
              <a:t>The Need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96156" y="1915066"/>
            <a:ext cx="5559724" cy="4278702"/>
          </a:xfrm>
        </p:spPr>
        <p:txBody>
          <a:bodyPr>
            <a:normAutofit/>
          </a:bodyPr>
          <a:lstStyle/>
          <a:p>
            <a:r>
              <a:rPr lang="en-US" sz="2500" dirty="0"/>
              <a:t>High Density of Septic in Identified residential area</a:t>
            </a:r>
          </a:p>
          <a:p>
            <a:r>
              <a:rPr lang="en-US" sz="2500" dirty="0"/>
              <a:t>Identified as high potential for ground water contamination</a:t>
            </a:r>
          </a:p>
          <a:p>
            <a:r>
              <a:rPr lang="en-US" sz="2500" dirty="0"/>
              <a:t>Older septic systems and Drain-fields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Letter from the County Sanitation on conditions and support 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88" y="325908"/>
            <a:ext cx="4532431" cy="61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7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6A410-8837-4D05-A2F2-54E303D2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093" y="446567"/>
            <a:ext cx="6213088" cy="6081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70000"/>
              </a:lnSpc>
            </a:pPr>
            <a:r>
              <a:rPr lang="en-US" sz="4400" spc="200">
                <a:solidFill>
                  <a:srgbClr val="FFFFFF"/>
                </a:solidFill>
              </a:rPr>
              <a:t>Engineering Cost Analysis with</a:t>
            </a:r>
            <a:br>
              <a:rPr lang="en-US" sz="4400" spc="200">
                <a:solidFill>
                  <a:srgbClr val="FFFFFF"/>
                </a:solidFill>
              </a:rPr>
            </a:br>
            <a:r>
              <a:rPr lang="en-US" sz="4400" spc="200">
                <a:solidFill>
                  <a:srgbClr val="FFFFFF"/>
                </a:solidFill>
              </a:rPr>
              <a:t>Total Project Cost Estimated at $1,310,000 +200,000 </a:t>
            </a:r>
          </a:p>
        </p:txBody>
      </p:sp>
    </p:spTree>
    <p:extLst>
      <p:ext uri="{BB962C8B-B14F-4D97-AF65-F5344CB8AC3E}">
        <p14:creationId xmlns:p14="http://schemas.microsoft.com/office/powerpoint/2010/main" val="252163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4F5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indoor, wall, table&#10;&#10;Description generated with high confidence">
            <a:extLst>
              <a:ext uri="{FF2B5EF4-FFF2-40B4-BE49-F238E27FC236}">
                <a16:creationId xmlns:a16="http://schemas.microsoft.com/office/drawing/2014/main" id="{F3C9CAEA-0EC6-4C5F-AAB1-7C662E924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1" r="6672" b="-2"/>
          <a:stretch/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Potential Funding Scenario #1: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What we Tried First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61065" y="974875"/>
            <a:ext cx="4724573" cy="4852362"/>
          </a:xfrm>
        </p:spPr>
        <p:txBody>
          <a:bodyPr vert="horz" lIns="45720" tIns="45720" rIns="45720" bIns="45720" rtlCol="0" anchor="ctr">
            <a:normAutofit fontScale="92500"/>
          </a:bodyPr>
          <a:lstStyle/>
          <a:p>
            <a:r>
              <a:rPr lang="en-US" dirty="0">
                <a:solidFill>
                  <a:srgbClr val="FFFFFF"/>
                </a:solidFill>
              </a:rPr>
              <a:t>Montana Department of Commerce</a:t>
            </a:r>
          </a:p>
          <a:p>
            <a:r>
              <a:rPr lang="en-US" dirty="0">
                <a:solidFill>
                  <a:srgbClr val="FFFFFF"/>
                </a:solidFill>
              </a:rPr>
              <a:t>Treasure State Endowment Program (TSEP) $550,000 (</a:t>
            </a:r>
            <a:r>
              <a:rPr lang="en-US" sz="1500" i="1" dirty="0">
                <a:solidFill>
                  <a:srgbClr val="FFFFFF"/>
                </a:solidFill>
              </a:rPr>
              <a:t>received)</a:t>
            </a:r>
          </a:p>
          <a:p>
            <a:r>
              <a:rPr lang="en-US" dirty="0">
                <a:solidFill>
                  <a:srgbClr val="FFFFFF"/>
                </a:solidFill>
              </a:rPr>
              <a:t>Montana Department of Natural Resources</a:t>
            </a:r>
          </a:p>
          <a:p>
            <a:r>
              <a:rPr lang="en-US" dirty="0">
                <a:solidFill>
                  <a:srgbClr val="FFFFFF"/>
                </a:solidFill>
              </a:rPr>
              <a:t>Renewable resource Grant &amp; Loan Program (</a:t>
            </a:r>
            <a:r>
              <a:rPr lang="en-US" dirty="0" err="1">
                <a:solidFill>
                  <a:srgbClr val="FFFFFF"/>
                </a:solidFill>
              </a:rPr>
              <a:t>rrgl</a:t>
            </a:r>
            <a:r>
              <a:rPr lang="en-US" dirty="0">
                <a:solidFill>
                  <a:srgbClr val="FFFFFF"/>
                </a:solidFill>
              </a:rPr>
              <a:t>): $100,000 (</a:t>
            </a:r>
            <a:r>
              <a:rPr lang="en-US" sz="1500" i="1" dirty="0">
                <a:solidFill>
                  <a:srgbClr val="FFFFFF"/>
                </a:solidFill>
              </a:rPr>
              <a:t>denied)</a:t>
            </a:r>
          </a:p>
          <a:p>
            <a:r>
              <a:rPr lang="en-US" dirty="0">
                <a:solidFill>
                  <a:srgbClr val="FFFFFF"/>
                </a:solidFill>
              </a:rPr>
              <a:t>USDA- Rural Development Loan &amp; Grant Combination Water &amp; Environmental Program (WEP)- (</a:t>
            </a:r>
            <a:r>
              <a:rPr lang="en-US" sz="1500" i="1" dirty="0">
                <a:solidFill>
                  <a:srgbClr val="FFFFFF"/>
                </a:solidFill>
              </a:rPr>
              <a:t>Council Opted for 2</a:t>
            </a:r>
            <a:r>
              <a:rPr lang="en-US" sz="1500" i="1" baseline="30000" dirty="0">
                <a:solidFill>
                  <a:srgbClr val="FFFFFF"/>
                </a:solidFill>
              </a:rPr>
              <a:t>nd</a:t>
            </a:r>
            <a:r>
              <a:rPr lang="en-US" sz="1500" i="1" dirty="0">
                <a:solidFill>
                  <a:srgbClr val="FFFFFF"/>
                </a:solidFill>
              </a:rPr>
              <a:t> Option due to administration costs associated with RD Funds) 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Grant of $164,000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Loan of $491,000</a:t>
            </a:r>
          </a:p>
          <a:p>
            <a:r>
              <a:rPr lang="en-US" dirty="0">
                <a:solidFill>
                  <a:srgbClr val="FFFFFF"/>
                </a:solidFill>
              </a:rPr>
              <a:t>Montana State Revolving Loan Fund: Interim Construction Financing</a:t>
            </a:r>
          </a:p>
        </p:txBody>
      </p:sp>
    </p:spTree>
    <p:extLst>
      <p:ext uri="{BB962C8B-B14F-4D97-AF65-F5344CB8AC3E}">
        <p14:creationId xmlns:p14="http://schemas.microsoft.com/office/powerpoint/2010/main" val="20495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4F5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indoor, wall, table&#10;&#10;Description generated with high confidence">
            <a:extLst>
              <a:ext uri="{FF2B5EF4-FFF2-40B4-BE49-F238E27FC236}">
                <a16:creationId xmlns:a16="http://schemas.microsoft.com/office/drawing/2014/main" id="{F3C9CAEA-0EC6-4C5F-AAB1-7C662E924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1" r="6672" b="-2"/>
          <a:stretch/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23" y="4608575"/>
            <a:ext cx="5442543" cy="17657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Potential Funding Scenario #2	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What we are working on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61065" y="974875"/>
            <a:ext cx="4724573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Montana Department of Commerce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Treasure State Endowment Program (TSEP) $550,000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Community Development Block Grant (CDBG)-Public Facilities</a:t>
            </a:r>
          </a:p>
          <a:p>
            <a:pPr marL="128016" lvl="1" indent="0">
              <a:buNone/>
            </a:pPr>
            <a:r>
              <a:rPr lang="en-US">
                <a:solidFill>
                  <a:srgbClr val="FFFFFF"/>
                </a:solidFill>
              </a:rPr>
              <a:t>	$245,000 for Project</a:t>
            </a:r>
          </a:p>
          <a:p>
            <a:pPr marL="128016" lvl="1" indent="0">
              <a:buNone/>
            </a:pPr>
            <a:endParaRPr lang="en-US">
              <a:solidFill>
                <a:srgbClr val="FFFFFF"/>
              </a:solidFill>
            </a:endParaRPr>
          </a:p>
          <a:p>
            <a:pPr marL="128016" lvl="1" indent="0">
              <a:buNone/>
            </a:pPr>
            <a:r>
              <a:rPr lang="en-US">
                <a:solidFill>
                  <a:srgbClr val="FFFFFF"/>
                </a:solidFill>
              </a:rPr>
              <a:t>Montana State Revolving Loan Fund (SRF) $532,000</a:t>
            </a:r>
          </a:p>
          <a:p>
            <a:pPr lvl="1"/>
            <a:endParaRPr lang="en-US">
              <a:solidFill>
                <a:srgbClr val="FFFFFF"/>
              </a:solidFill>
            </a:endParaRPr>
          </a:p>
          <a:p>
            <a:pPr lvl="1"/>
            <a:endParaRPr lang="en-US">
              <a:solidFill>
                <a:srgbClr val="FFFFFF"/>
              </a:solidFill>
            </a:endParaRPr>
          </a:p>
          <a:p>
            <a:pPr marL="128016" lvl="1" indent="0">
              <a:buNone/>
            </a:pPr>
            <a:r>
              <a:rPr lang="en-US">
                <a:solidFill>
                  <a:srgbClr val="FFFFFF"/>
                </a:solidFill>
              </a:rPr>
              <a:t>Town is working towards applying for Corp of Engineer Funds- these funds are a long shot and will be a “bonus” if received. </a:t>
            </a:r>
          </a:p>
        </p:txBody>
      </p:sp>
    </p:spTree>
    <p:extLst>
      <p:ext uri="{BB962C8B-B14F-4D97-AF65-F5344CB8AC3E}">
        <p14:creationId xmlns:p14="http://schemas.microsoft.com/office/powerpoint/2010/main" val="196025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373" y="267629"/>
            <a:ext cx="10364451" cy="1328548"/>
          </a:xfrm>
        </p:spPr>
        <p:txBody>
          <a:bodyPr/>
          <a:lstStyle/>
          <a:p>
            <a:r>
              <a:rPr lang="en-US" dirty="0"/>
              <a:t>Impact to Residents &amp; Businesses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366413" y="1410292"/>
            <a:ext cx="5106027" cy="679994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Current Rate Structure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210962" y="2093970"/>
            <a:ext cx="7416931" cy="462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this time Town of Eureka Residents on Sewer pay a monthly base rate of $47.52 plus usage fees.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Midvale Area users (who are not yet on the central Sewer system) are not paying monthly fees but plan for concerned pumping Tanks, septic failures, </a:t>
            </a:r>
            <a:r>
              <a:rPr lang="en-US" dirty="0" err="1"/>
              <a:t>drainfield</a:t>
            </a:r>
            <a:r>
              <a:rPr lang="en-US" dirty="0"/>
              <a:t> replacement etc. </a:t>
            </a:r>
          </a:p>
          <a:p>
            <a:r>
              <a:rPr lang="en-US" dirty="0"/>
              <a:t>Equivalent Maintenance for septic tank cost over 20 years is $44.00/month . </a:t>
            </a:r>
          </a:p>
        </p:txBody>
      </p:sp>
      <p:pic>
        <p:nvPicPr>
          <p:cNvPr id="10" name="Picture 9" descr="ORIENTATELECOS: ¿Especialización laboral? Sí, gracias (por Toni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91" y="1904400"/>
            <a:ext cx="3791569" cy="378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41" name="Straight Connector 4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toy&#10;&#10;Description generated with high confidence">
            <a:extLst>
              <a:ext uri="{FF2B5EF4-FFF2-40B4-BE49-F238E27FC236}">
                <a16:creationId xmlns:a16="http://schemas.microsoft.com/office/drawing/2014/main" id="{E91EC833-9792-4396-A050-A3E23F48E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544054" y="643467"/>
            <a:ext cx="4494450" cy="3606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911819"/>
            <a:ext cx="10276476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60000"/>
              </a:lnSpc>
            </a:pPr>
            <a:r>
              <a:rPr lang="en-US" sz="3500" b="1" dirty="0">
                <a:solidFill>
                  <a:srgbClr val="FFFFFF"/>
                </a:solidFill>
              </a:rPr>
              <a:t>Preliminary and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b="1" dirty="0">
                <a:solidFill>
                  <a:srgbClr val="FFFFFF"/>
                </a:solidFill>
              </a:rPr>
              <a:t>Estimated </a:t>
            </a:r>
            <a:br>
              <a:rPr lang="en-US" sz="3500" b="1" dirty="0">
                <a:solidFill>
                  <a:srgbClr val="FFFFFF"/>
                </a:solidFill>
              </a:rPr>
            </a:br>
            <a:r>
              <a:rPr lang="en-US" sz="3500" b="1" dirty="0">
                <a:solidFill>
                  <a:srgbClr val="FFFFFF"/>
                </a:solidFill>
              </a:rPr>
              <a:t>Changes To RATES</a:t>
            </a:r>
            <a:br>
              <a:rPr lang="en-US" sz="3500" dirty="0">
                <a:solidFill>
                  <a:srgbClr val="FFFFFF"/>
                </a:solidFill>
              </a:rPr>
            </a:b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833" y="643467"/>
            <a:ext cx="5571460" cy="3928072"/>
          </a:xfrm>
        </p:spPr>
        <p:txBody>
          <a:bodyPr vert="horz" lIns="45720" tIns="45720" rIns="45720" bIns="45720" rtlCol="0" anchor="ctr">
            <a:normAutofit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If the Town is able to secure the Funding as outlined here it will result in current users and Midvale Users will see rates increase to $54 to $57. This is based on: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Having 693 users connected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i="1" dirty="0"/>
              <a:t>(103 of current septic users in Midvale area and 590 current wastewater users)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 NOTE: Town is seeking public input to see how many residents unserved will be connecting and when.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Loan Amount ($532,000 20 years at 2.5%)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Additional Operation and Maintenance costs of $24,000 annually</a:t>
            </a:r>
          </a:p>
          <a:p>
            <a:pPr marL="0" indent="0">
              <a:lnSpc>
                <a:spcPct val="70000"/>
              </a:lnSpc>
              <a:buNone/>
            </a:pPr>
            <a:endParaRPr lang="en-US" sz="1700" dirty="0"/>
          </a:p>
          <a:p>
            <a:pPr marL="0" indent="0">
              <a:lnSpc>
                <a:spcPct val="7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70308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7194</TotalTime>
  <Words>656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Tw Cen MT</vt:lpstr>
      <vt:lpstr>Tw Cen MT Condensed</vt:lpstr>
      <vt:lpstr>Wingdings</vt:lpstr>
      <vt:lpstr>Wingdings 3</vt:lpstr>
      <vt:lpstr>Integral</vt:lpstr>
      <vt:lpstr>Town of Eureka</vt:lpstr>
      <vt:lpstr>Needs of Community</vt:lpstr>
      <vt:lpstr>The Concept</vt:lpstr>
      <vt:lpstr>The Need</vt:lpstr>
      <vt:lpstr>Engineering Cost Analysis with Total Project Cost Estimated at $1,310,000 +200,000 </vt:lpstr>
      <vt:lpstr>Potential Funding Scenario #1:  What we Tried First </vt:lpstr>
      <vt:lpstr>Potential Funding Scenario #2  What we are working on now</vt:lpstr>
      <vt:lpstr>Impact to Residents &amp; Businesses</vt:lpstr>
      <vt:lpstr>Preliminary and Estimated  Changes To RATES </vt:lpstr>
      <vt:lpstr>Community Benefit</vt:lpstr>
      <vt:lpstr>Timeline of project</vt:lpstr>
      <vt:lpstr>Questions and Public Comment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Eureka</dc:title>
  <dc:creator>tracy mcintyre</dc:creator>
  <cp:lastModifiedBy>tracy mcintyre</cp:lastModifiedBy>
  <cp:revision>38</cp:revision>
  <dcterms:created xsi:type="dcterms:W3CDTF">2016-04-03T15:04:45Z</dcterms:created>
  <dcterms:modified xsi:type="dcterms:W3CDTF">2017-06-29T22:42:25Z</dcterms:modified>
</cp:coreProperties>
</file>